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83" r:id="rId2"/>
    <p:sldId id="313" r:id="rId3"/>
    <p:sldId id="314" r:id="rId4"/>
    <p:sldId id="315" r:id="rId5"/>
    <p:sldId id="316" r:id="rId6"/>
    <p:sldId id="317" r:id="rId7"/>
    <p:sldId id="318" r:id="rId8"/>
    <p:sldId id="319" r:id="rId9"/>
    <p:sldId id="300" r:id="rId10"/>
    <p:sldId id="310" r:id="rId11"/>
    <p:sldId id="291" r:id="rId12"/>
    <p:sldId id="292" r:id="rId13"/>
    <p:sldId id="293" r:id="rId14"/>
    <p:sldId id="294" r:id="rId15"/>
    <p:sldId id="302" r:id="rId16"/>
    <p:sldId id="311" r:id="rId17"/>
    <p:sldId id="312" r:id="rId18"/>
  </p:sldIdLst>
  <p:sldSz cx="6858000" cy="93170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A0BA1C9-D23D-974B-9275-F17E5EB1B817}">
          <p14:sldIdLst>
            <p14:sldId id="283"/>
            <p14:sldId id="313"/>
            <p14:sldId id="314"/>
            <p14:sldId id="315"/>
            <p14:sldId id="316"/>
            <p14:sldId id="317"/>
            <p14:sldId id="318"/>
            <p14:sldId id="319"/>
            <p14:sldId id="300"/>
            <p14:sldId id="310"/>
            <p14:sldId id="291"/>
            <p14:sldId id="292"/>
            <p14:sldId id="293"/>
            <p14:sldId id="294"/>
            <p14:sldId id="302"/>
            <p14:sldId id="311"/>
            <p14:sldId id="312"/>
          </p14:sldIdLst>
        </p14:section>
        <p14:section name="Conclusion" id="{08A5754C-93A6-FB45-AC81-012798B8E98D}">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674"/>
  </p:normalViewPr>
  <p:slideViewPr>
    <p:cSldViewPr snapToGrid="0" snapToObjects="1">
      <p:cViewPr varScale="1">
        <p:scale>
          <a:sx n="48" d="100"/>
          <a:sy n="48" d="100"/>
        </p:scale>
        <p:origin x="1712" y="4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24803"/>
            <a:ext cx="5829300" cy="324371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93602"/>
            <a:ext cx="5143500" cy="2249460"/>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B8C130E-B529-2D4D-A274-1B3B26560790}" type="datetimeFigureOut">
              <a:rPr lang="en-US" smtClean="0"/>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7C078-1552-B242-89E3-F81E93F8C2E7}" type="slidenum">
              <a:rPr lang="en-US" smtClean="0"/>
              <a:t>‹#›</a:t>
            </a:fld>
            <a:endParaRPr lang="en-US"/>
          </a:p>
        </p:txBody>
      </p:sp>
    </p:spTree>
    <p:extLst>
      <p:ext uri="{BB962C8B-B14F-4D97-AF65-F5344CB8AC3E}">
        <p14:creationId xmlns:p14="http://schemas.microsoft.com/office/powerpoint/2010/main" val="2850164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8C130E-B529-2D4D-A274-1B3B26560790}" type="datetimeFigureOut">
              <a:rPr lang="en-US" smtClean="0"/>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7C078-1552-B242-89E3-F81E93F8C2E7}" type="slidenum">
              <a:rPr lang="en-US" smtClean="0"/>
              <a:t>‹#›</a:t>
            </a:fld>
            <a:endParaRPr lang="en-US"/>
          </a:p>
        </p:txBody>
      </p:sp>
    </p:spTree>
    <p:extLst>
      <p:ext uri="{BB962C8B-B14F-4D97-AF65-F5344CB8AC3E}">
        <p14:creationId xmlns:p14="http://schemas.microsoft.com/office/powerpoint/2010/main" val="2311852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322792"/>
            <a:ext cx="5915025" cy="3875628"/>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235086"/>
            <a:ext cx="5915025" cy="2038101"/>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8C130E-B529-2D4D-A274-1B3B26560790}" type="datetimeFigureOut">
              <a:rPr lang="en-US" smtClean="0"/>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7C078-1552-B242-89E3-F81E93F8C2E7}" type="slidenum">
              <a:rPr lang="en-US" smtClean="0"/>
              <a:t>‹#›</a:t>
            </a:fld>
            <a:endParaRPr lang="en-US"/>
          </a:p>
        </p:txBody>
      </p:sp>
    </p:spTree>
    <p:extLst>
      <p:ext uri="{BB962C8B-B14F-4D97-AF65-F5344CB8AC3E}">
        <p14:creationId xmlns:p14="http://schemas.microsoft.com/office/powerpoint/2010/main" val="3265275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80230"/>
            <a:ext cx="2914650" cy="5911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80230"/>
            <a:ext cx="2914650" cy="5911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B8C130E-B529-2D4D-A274-1B3B26560790}" type="datetimeFigureOut">
              <a:rPr lang="en-US" smtClean="0"/>
              <a:t>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77C078-1552-B242-89E3-F81E93F8C2E7}" type="slidenum">
              <a:rPr lang="en-US" smtClean="0"/>
              <a:t>‹#›</a:t>
            </a:fld>
            <a:endParaRPr lang="en-US"/>
          </a:p>
        </p:txBody>
      </p:sp>
    </p:spTree>
    <p:extLst>
      <p:ext uri="{BB962C8B-B14F-4D97-AF65-F5344CB8AC3E}">
        <p14:creationId xmlns:p14="http://schemas.microsoft.com/office/powerpoint/2010/main" val="2697779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96048"/>
            <a:ext cx="5915025" cy="18008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83969"/>
            <a:ext cx="2901255" cy="1119338"/>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403307"/>
            <a:ext cx="2901255" cy="50057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83969"/>
            <a:ext cx="2915543" cy="1119338"/>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403307"/>
            <a:ext cx="2915543" cy="50057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B8C130E-B529-2D4D-A274-1B3B26560790}" type="datetimeFigureOut">
              <a:rPr lang="en-US" smtClean="0"/>
              <a:t>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77C078-1552-B242-89E3-F81E93F8C2E7}" type="slidenum">
              <a:rPr lang="en-US" smtClean="0"/>
              <a:t>‹#›</a:t>
            </a:fld>
            <a:endParaRPr lang="en-US"/>
          </a:p>
        </p:txBody>
      </p:sp>
    </p:spTree>
    <p:extLst>
      <p:ext uri="{BB962C8B-B14F-4D97-AF65-F5344CB8AC3E}">
        <p14:creationId xmlns:p14="http://schemas.microsoft.com/office/powerpoint/2010/main" val="1915310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B8C130E-B529-2D4D-A274-1B3B26560790}" type="datetimeFigureOut">
              <a:rPr lang="en-US" smtClean="0"/>
              <a:t>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77C078-1552-B242-89E3-F81E93F8C2E7}" type="slidenum">
              <a:rPr lang="en-US" smtClean="0"/>
              <a:t>‹#›</a:t>
            </a:fld>
            <a:endParaRPr lang="en-US"/>
          </a:p>
        </p:txBody>
      </p:sp>
    </p:spTree>
    <p:extLst>
      <p:ext uri="{BB962C8B-B14F-4D97-AF65-F5344CB8AC3E}">
        <p14:creationId xmlns:p14="http://schemas.microsoft.com/office/powerpoint/2010/main" val="3667213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8C130E-B529-2D4D-A274-1B3B26560790}" type="datetimeFigureOut">
              <a:rPr lang="en-US" smtClean="0"/>
              <a:t>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77C078-1552-B242-89E3-F81E93F8C2E7}" type="slidenum">
              <a:rPr lang="en-US" smtClean="0"/>
              <a:t>‹#›</a:t>
            </a:fld>
            <a:endParaRPr lang="en-US"/>
          </a:p>
        </p:txBody>
      </p:sp>
    </p:spTree>
    <p:extLst>
      <p:ext uri="{BB962C8B-B14F-4D97-AF65-F5344CB8AC3E}">
        <p14:creationId xmlns:p14="http://schemas.microsoft.com/office/powerpoint/2010/main" val="242842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21136"/>
            <a:ext cx="2211884" cy="2173976"/>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41483"/>
            <a:ext cx="3471863" cy="6621136"/>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95111"/>
            <a:ext cx="2211884" cy="517829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B8C130E-B529-2D4D-A274-1B3B26560790}" type="datetimeFigureOut">
              <a:rPr lang="en-US" smtClean="0"/>
              <a:t>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77C078-1552-B242-89E3-F81E93F8C2E7}" type="slidenum">
              <a:rPr lang="en-US" smtClean="0"/>
              <a:t>‹#›</a:t>
            </a:fld>
            <a:endParaRPr lang="en-US"/>
          </a:p>
        </p:txBody>
      </p:sp>
    </p:spTree>
    <p:extLst>
      <p:ext uri="{BB962C8B-B14F-4D97-AF65-F5344CB8AC3E}">
        <p14:creationId xmlns:p14="http://schemas.microsoft.com/office/powerpoint/2010/main" val="2441970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21136"/>
            <a:ext cx="2211884" cy="2173976"/>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41483"/>
            <a:ext cx="3471863" cy="6621136"/>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95111"/>
            <a:ext cx="2211884" cy="517829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B8C130E-B529-2D4D-A274-1B3B26560790}" type="datetimeFigureOut">
              <a:rPr lang="en-US" smtClean="0"/>
              <a:t>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77C078-1552-B242-89E3-F81E93F8C2E7}" type="slidenum">
              <a:rPr lang="en-US" smtClean="0"/>
              <a:t>‹#›</a:t>
            </a:fld>
            <a:endParaRPr lang="en-US"/>
          </a:p>
        </p:txBody>
      </p:sp>
    </p:spTree>
    <p:extLst>
      <p:ext uri="{BB962C8B-B14F-4D97-AF65-F5344CB8AC3E}">
        <p14:creationId xmlns:p14="http://schemas.microsoft.com/office/powerpoint/2010/main" val="2745654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8C130E-B529-2D4D-A274-1B3B26560790}" type="datetimeFigureOut">
              <a:rPr lang="en-US" smtClean="0"/>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7C078-1552-B242-89E3-F81E93F8C2E7}" type="slidenum">
              <a:rPr lang="en-US" smtClean="0"/>
              <a:t>‹#›</a:t>
            </a:fld>
            <a:endParaRPr lang="en-US"/>
          </a:p>
        </p:txBody>
      </p:sp>
    </p:spTree>
    <p:extLst>
      <p:ext uri="{BB962C8B-B14F-4D97-AF65-F5344CB8AC3E}">
        <p14:creationId xmlns:p14="http://schemas.microsoft.com/office/powerpoint/2010/main" val="1443742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96046"/>
            <a:ext cx="1478756" cy="789575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96046"/>
            <a:ext cx="4350544" cy="789575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8C130E-B529-2D4D-A274-1B3B26560790}" type="datetimeFigureOut">
              <a:rPr lang="en-US" smtClean="0"/>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7C078-1552-B242-89E3-F81E93F8C2E7}" type="slidenum">
              <a:rPr lang="en-US" smtClean="0"/>
              <a:t>‹#›</a:t>
            </a:fld>
            <a:endParaRPr lang="en-US"/>
          </a:p>
        </p:txBody>
      </p:sp>
    </p:spTree>
    <p:extLst>
      <p:ext uri="{BB962C8B-B14F-4D97-AF65-F5344CB8AC3E}">
        <p14:creationId xmlns:p14="http://schemas.microsoft.com/office/powerpoint/2010/main" val="3392674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96048"/>
            <a:ext cx="5915025" cy="18008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80230"/>
            <a:ext cx="5915025" cy="59115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635516"/>
            <a:ext cx="1543050" cy="496046"/>
          </a:xfrm>
          <a:prstGeom prst="rect">
            <a:avLst/>
          </a:prstGeom>
        </p:spPr>
        <p:txBody>
          <a:bodyPr vert="horz" lIns="91440" tIns="45720" rIns="91440" bIns="45720" rtlCol="0" anchor="ctr"/>
          <a:lstStyle>
            <a:lvl1pPr algn="l">
              <a:defRPr sz="900">
                <a:solidFill>
                  <a:schemeClr val="tx1">
                    <a:tint val="75000"/>
                  </a:schemeClr>
                </a:solidFill>
              </a:defRPr>
            </a:lvl1pPr>
          </a:lstStyle>
          <a:p>
            <a:fld id="{0B8C130E-B529-2D4D-A274-1B3B26560790}" type="datetimeFigureOut">
              <a:rPr lang="en-US" smtClean="0"/>
              <a:t>1/1/2026</a:t>
            </a:fld>
            <a:endParaRPr lang="en-US"/>
          </a:p>
        </p:txBody>
      </p:sp>
      <p:sp>
        <p:nvSpPr>
          <p:cNvPr id="5" name="Footer Placeholder 4"/>
          <p:cNvSpPr>
            <a:spLocks noGrp="1"/>
          </p:cNvSpPr>
          <p:nvPr>
            <p:ph type="ftr" sz="quarter" idx="3"/>
          </p:nvPr>
        </p:nvSpPr>
        <p:spPr>
          <a:xfrm>
            <a:off x="2271713" y="8635516"/>
            <a:ext cx="2314575" cy="496046"/>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635516"/>
            <a:ext cx="1543050" cy="496046"/>
          </a:xfrm>
          <a:prstGeom prst="rect">
            <a:avLst/>
          </a:prstGeom>
        </p:spPr>
        <p:txBody>
          <a:bodyPr vert="horz" lIns="91440" tIns="45720" rIns="91440" bIns="45720" rtlCol="0" anchor="ctr"/>
          <a:lstStyle>
            <a:lvl1pPr algn="r">
              <a:defRPr sz="900">
                <a:solidFill>
                  <a:schemeClr val="tx1">
                    <a:tint val="75000"/>
                  </a:schemeClr>
                </a:solidFill>
              </a:defRPr>
            </a:lvl1pPr>
          </a:lstStyle>
          <a:p>
            <a:fld id="{8577C078-1552-B242-89E3-F81E93F8C2E7}" type="slidenum">
              <a:rPr lang="en-US" smtClean="0"/>
              <a:t>‹#›</a:t>
            </a:fld>
            <a:endParaRPr lang="en-US"/>
          </a:p>
        </p:txBody>
      </p:sp>
    </p:spTree>
    <p:extLst>
      <p:ext uri="{BB962C8B-B14F-4D97-AF65-F5344CB8AC3E}">
        <p14:creationId xmlns:p14="http://schemas.microsoft.com/office/powerpoint/2010/main" val="26508760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biblegateway.com/passage/?search=John+12%3A27&amp;version=NIV" TargetMode="External"/><Relationship Id="rId3" Type="http://schemas.openxmlformats.org/officeDocument/2006/relationships/hyperlink" Target="https://www.biblegateway.com/passage/?search=Matthew+2%3A13-21&amp;version=NIV" TargetMode="External"/><Relationship Id="rId7" Type="http://schemas.openxmlformats.org/officeDocument/2006/relationships/hyperlink" Target="https://www.biblegateway.com/passage/?search=John+1%3A35-51&amp;version=NIV" TargetMode="External"/><Relationship Id="rId2" Type="http://schemas.openxmlformats.org/officeDocument/2006/relationships/hyperlink" Target="https://www.biblegateway.com/passage/?search=Matthew+1%3A18&amp;version=NIV" TargetMode="External"/><Relationship Id="rId1" Type="http://schemas.openxmlformats.org/officeDocument/2006/relationships/slideLayout" Target="../slideLayouts/slideLayout2.xml"/><Relationship Id="rId6" Type="http://schemas.openxmlformats.org/officeDocument/2006/relationships/hyperlink" Target="https://www.biblegateway.com/passage/?search=Mark+1%3A14-15&amp;version=NIV" TargetMode="External"/><Relationship Id="rId5" Type="http://schemas.openxmlformats.org/officeDocument/2006/relationships/hyperlink" Target="https://www.biblegateway.com/passage/?search=Mark+1&amp;version=NIV" TargetMode="External"/><Relationship Id="rId10" Type="http://schemas.openxmlformats.org/officeDocument/2006/relationships/hyperlink" Target="https://www.biblegateway.com/passage/?search=John%2014%3A26&amp;version=AKJV" TargetMode="External"/><Relationship Id="rId4" Type="http://schemas.openxmlformats.org/officeDocument/2006/relationships/hyperlink" Target="https://www.biblegateway.com/passage/?search=Mark+1%3A9-11&amp;version=NIV" TargetMode="External"/><Relationship Id="rId9" Type="http://schemas.openxmlformats.org/officeDocument/2006/relationships/hyperlink" Target="https://www.biblegateway.com/passage/?search=John+12%3A16&amp;version=NKJV"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biblegateway.com/passage/?search=Philippians+2%3A5-8&amp;version=WE" TargetMode="External"/><Relationship Id="rId13" Type="http://schemas.openxmlformats.org/officeDocument/2006/relationships/hyperlink" Target="https://www.biblegateway.com/passage/?search=Jeremiah+31%3A32&amp;version=NIV" TargetMode="External"/><Relationship Id="rId3" Type="http://schemas.openxmlformats.org/officeDocument/2006/relationships/hyperlink" Target="https://www.biblegateway.com/passage/?search=Exodus%2034%3A25&amp;version=NIV" TargetMode="External"/><Relationship Id="rId7" Type="http://schemas.openxmlformats.org/officeDocument/2006/relationships/hyperlink" Target="https://www.biblegateway.com/passage/?search=Matthew%2027%3A46&amp;version=KJV" TargetMode="External"/><Relationship Id="rId12" Type="http://schemas.openxmlformats.org/officeDocument/2006/relationships/hyperlink" Target="https://www.biblegateway.com/passage/?search=John+19%3A34&amp;version=NIV" TargetMode="External"/><Relationship Id="rId2" Type="http://schemas.openxmlformats.org/officeDocument/2006/relationships/hyperlink" Target="https://www.biblegateway.com/passage/?search=1+Corinthians+5%3A7&amp;version=KJV" TargetMode="External"/><Relationship Id="rId16" Type="http://schemas.openxmlformats.org/officeDocument/2006/relationships/hyperlink" Target="https://www.biblegateway.com/passage/?search=John%2019:38-42&amp;version=NIV" TargetMode="External"/><Relationship Id="rId1" Type="http://schemas.openxmlformats.org/officeDocument/2006/relationships/slideLayout" Target="../slideLayouts/slideLayout2.xml"/><Relationship Id="rId6" Type="http://schemas.openxmlformats.org/officeDocument/2006/relationships/hyperlink" Target="https://www.biblegateway.com/passage/?search=Matthew%2026%3A56&amp;version=NKJV" TargetMode="External"/><Relationship Id="rId11" Type="http://schemas.openxmlformats.org/officeDocument/2006/relationships/hyperlink" Target="https://www.biblegateway.com/passage/?search=Romans+5%3A12-19&amp;version=NIV" TargetMode="External"/><Relationship Id="rId5" Type="http://schemas.openxmlformats.org/officeDocument/2006/relationships/hyperlink" Target="https://www.biblegateway.com/passage/?search=Hebrews%205%3A7%2D9&amp;version=KJV" TargetMode="External"/><Relationship Id="rId15" Type="http://schemas.openxmlformats.org/officeDocument/2006/relationships/hyperlink" Target="https://www.biblegateway.com/passage/?search=Revelation%2019%3A9&amp;version=KJV" TargetMode="External"/><Relationship Id="rId10" Type="http://schemas.openxmlformats.org/officeDocument/2006/relationships/hyperlink" Target="https://www.biblegateway.com/passage/?search=+1+Corinthians+15%3A45-49&amp;version=NIV" TargetMode="External"/><Relationship Id="rId4" Type="http://schemas.openxmlformats.org/officeDocument/2006/relationships/hyperlink" Target="https://www.biblegateway.com/passage/?search=Luke%2023%3A46&amp;version=KJV" TargetMode="External"/><Relationship Id="rId9" Type="http://schemas.openxmlformats.org/officeDocument/2006/relationships/hyperlink" Target="https://www.biblegateway.com/passage/?search=1+Corinthians+15%3A21&amp;version=NIV" TargetMode="External"/><Relationship Id="rId14" Type="http://schemas.openxmlformats.org/officeDocument/2006/relationships/hyperlink" Target="https://www.biblegateway.com/passage/?search=Ephesians+5%3A21-33&amp;version=NIV"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biblegateway.com/passage/?search=Matthew%2012%3A40&amp;version=KJV" TargetMode="External"/><Relationship Id="rId2" Type="http://schemas.openxmlformats.org/officeDocument/2006/relationships/hyperlink" Target="https://www.biblegateway.com/passage/?search=Exodus+13%3A7-8&amp;version=NIV"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1+corinthians+15%3A17&amp;version=NIV" TargetMode="External"/><Relationship Id="rId4" Type="http://schemas.openxmlformats.org/officeDocument/2006/relationships/hyperlink" Target="https://www.biblegateway.com/passage/?search=Ecclesiastes%209%3A10&amp;version=KJV"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1+Corinthians+11%3A26&amp;version=NIV" TargetMode="External"/><Relationship Id="rId2" Type="http://schemas.openxmlformats.org/officeDocument/2006/relationships/hyperlink" Target="https://www.biblegateway.com/passage/?search=Matthew+26%3A26-29&amp;version=NIV"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John+20%3A17&amp;version=NIV"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biblegateway.com/passage/?search=John+6%3A58&amp;version=NIV" TargetMode="External"/><Relationship Id="rId2" Type="http://schemas.openxmlformats.org/officeDocument/2006/relationships/hyperlink" Target="https://www.biblegateway.com/passage/?search=John+20%3A19-23&amp;version=NIV"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1+corinthians+15%3A17&amp;version=NIV" TargetMode="External"/><Relationship Id="rId4" Type="http://schemas.openxmlformats.org/officeDocument/2006/relationships/hyperlink" Target="https://www.biblegateway.com/passage/?search=Romans+5%3A10&amp;version=NIV"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www.biblegateway.com/passage/?search=Luke+24%3A44-47&amp;version=ESV" TargetMode="External"/><Relationship Id="rId13" Type="http://schemas.openxmlformats.org/officeDocument/2006/relationships/hyperlink" Target="https://www.biblegateway.com/passage/?search=1+Corinthians+11%3A1&amp;version=CEB" TargetMode="External"/><Relationship Id="rId3" Type="http://schemas.openxmlformats.org/officeDocument/2006/relationships/hyperlink" Target="https://www.biblegateway.com/passage/?search=John+20%3A19&amp;version=ESV" TargetMode="External"/><Relationship Id="rId7" Type="http://schemas.openxmlformats.org/officeDocument/2006/relationships/hyperlink" Target="https://www.biblegateway.com/passage/?search=Luke+24%3A32&amp;version=ESV" TargetMode="External"/><Relationship Id="rId12" Type="http://schemas.openxmlformats.org/officeDocument/2006/relationships/hyperlink" Target="https://www.biblegateway.com/passage/?search=1+John+1%3A1-3&amp;version=NIV" TargetMode="External"/><Relationship Id="rId2" Type="http://schemas.openxmlformats.org/officeDocument/2006/relationships/hyperlink" Target="https://www.biblegateway.com/passage/?search=Luke%2024%3A31&amp;version=NIV" TargetMode="External"/><Relationship Id="rId1" Type="http://schemas.openxmlformats.org/officeDocument/2006/relationships/slideLayout" Target="../slideLayouts/slideLayout2.xml"/><Relationship Id="rId6" Type="http://schemas.openxmlformats.org/officeDocument/2006/relationships/hyperlink" Target="https://www.biblegateway.com/passage/?search=Luke+24%3A27&amp;version=ESV" TargetMode="External"/><Relationship Id="rId11" Type="http://schemas.openxmlformats.org/officeDocument/2006/relationships/hyperlink" Target="https://www.biblegateway.com/passage/?search=Acts+1%3A9&amp;version=ESV" TargetMode="External"/><Relationship Id="rId5" Type="http://schemas.openxmlformats.org/officeDocument/2006/relationships/hyperlink" Target="https://www.biblegateway.com/passage/?search=John+21%3A14&amp;version=ESV" TargetMode="External"/><Relationship Id="rId10" Type="http://schemas.openxmlformats.org/officeDocument/2006/relationships/hyperlink" Target="https://www.biblegateway.com/passage/?search=Acts+2%3A1-4&amp;version=ESV" TargetMode="External"/><Relationship Id="rId4" Type="http://schemas.openxmlformats.org/officeDocument/2006/relationships/hyperlink" Target="https://www.biblegateway.com/passage/?search=John+21%3A1&amp;version=ESV" TargetMode="External"/><Relationship Id="rId9" Type="http://schemas.openxmlformats.org/officeDocument/2006/relationships/hyperlink" Target="https://www.biblegateway.com/passage/?search=John%2020%3A22&amp;version=ESV"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biblegateway.com/passage/?search=Hebrews+5%3A8&amp;version=ESV" TargetMode="External"/><Relationship Id="rId2" Type="http://schemas.openxmlformats.org/officeDocument/2006/relationships/hyperlink" Target="https://www.biblegateway.com/passage/?search=1+Corinthians+15%3A20-23&amp;version=NIV"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Revelation%2019%3A7&amp;version=KJV" TargetMode="External"/><Relationship Id="rId4" Type="http://schemas.openxmlformats.org/officeDocument/2006/relationships/hyperlink" Target="https://www.biblegateway.com/passage/?search=1%20Thessalonians%204%3A17&amp;version=KJV"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www.biblegateway.com/passage/?search=Hebrews%201%3A1%2D3&amp;version=NIV"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hyperlink" Target="https://www.biblegateway.com/passage/?search=1%20Corinthians%2013%3A12&amp;version=KJV" TargetMode="External"/><Relationship Id="rId3" Type="http://schemas.openxmlformats.org/officeDocument/2006/relationships/hyperlink" Target="https://www.biblegateway.com/passage/?search=Matthew+5%3A17&amp;version=NIV" TargetMode="External"/><Relationship Id="rId7" Type="http://schemas.openxmlformats.org/officeDocument/2006/relationships/hyperlink" Target="https://www.biblegateway.com/passage/?search=1+Corinthians+13%3A8-10&amp;version=NIV" TargetMode="External"/><Relationship Id="rId2" Type="http://schemas.openxmlformats.org/officeDocument/2006/relationships/hyperlink" Target="https://www.biblegateway.com/passage/?search=Hebrews+2%3A10&amp;version=NIV" TargetMode="External"/><Relationship Id="rId1" Type="http://schemas.openxmlformats.org/officeDocument/2006/relationships/slideLayout" Target="../slideLayouts/slideLayout5.xml"/><Relationship Id="rId6" Type="http://schemas.openxmlformats.org/officeDocument/2006/relationships/hyperlink" Target="https://www.biblegateway.com/passage/?search=Hebrews%2010%3A1&amp;version=MOUNCE" TargetMode="External"/><Relationship Id="rId5" Type="http://schemas.openxmlformats.org/officeDocument/2006/relationships/hyperlink" Target="https://www.biblegateway.com/passage/?search=Colossians%202%3A17&amp;version=MOUNCE" TargetMode="External"/><Relationship Id="rId4" Type="http://schemas.openxmlformats.org/officeDocument/2006/relationships/hyperlink" Target="https://www.biblegateway.com/passage/?search=John%203%3A11&amp;version=NIV"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www.biblegateway.com/passage/?search=Revelation+11%3A15-17&amp;version=NIV"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biblegateway.com/passage/?search=Revelation+20%3A1-3&amp;version=NIV"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www.biblegateway.com/passage/?search=Romans+3%3A25&amp;version=NIV" TargetMode="External"/><Relationship Id="rId3" Type="http://schemas.openxmlformats.org/officeDocument/2006/relationships/hyperlink" Target="https://www.biblegateway.com/passage/?search=Hebrews+9%3A7&amp;version=NIV" TargetMode="External"/><Relationship Id="rId7" Type="http://schemas.openxmlformats.org/officeDocument/2006/relationships/hyperlink" Target="https://www.biblegateway.com/passage/?search=1+John+4%3A10&amp;version=NIV" TargetMode="External"/><Relationship Id="rId12" Type="http://schemas.openxmlformats.org/officeDocument/2006/relationships/hyperlink" Target="https://www.biblegateway.com/passage/?search=Hebrews%205%3A7%2D9&amp;version=KJV" TargetMode="External"/><Relationship Id="rId2" Type="http://schemas.openxmlformats.org/officeDocument/2006/relationships/hyperlink" Target="https://www.biblegateway.com/passage/?search=1+Corinthians+5%3A7&amp;version=NIV" TargetMode="External"/><Relationship Id="rId1" Type="http://schemas.openxmlformats.org/officeDocument/2006/relationships/slideLayout" Target="../slideLayouts/slideLayout2.xml"/><Relationship Id="rId6" Type="http://schemas.openxmlformats.org/officeDocument/2006/relationships/hyperlink" Target="https://www.biblegateway.com/passage/?search=Hebrews%206%3A18%2D20&amp;version=NIV" TargetMode="External"/><Relationship Id="rId11" Type="http://schemas.openxmlformats.org/officeDocument/2006/relationships/hyperlink" Target="https://www.biblegateway.com/passage/?search=John+12%3A31&amp;version=NIV" TargetMode="External"/><Relationship Id="rId5" Type="http://schemas.openxmlformats.org/officeDocument/2006/relationships/hyperlink" Target="https://www.biblegateway.com/passage/?search=Matthew+27%3A51&amp;version=NIV" TargetMode="External"/><Relationship Id="rId10" Type="http://schemas.openxmlformats.org/officeDocument/2006/relationships/hyperlink" Target="https://www.biblegateway.com/passage/?search=James%204%3A7&amp;version=NIV" TargetMode="External"/><Relationship Id="rId4" Type="http://schemas.openxmlformats.org/officeDocument/2006/relationships/hyperlink" Target="https://www.biblegateway.com/passage/?search=Hebrews%2010%3A19%2D21&amp;version=NIV" TargetMode="External"/><Relationship Id="rId9" Type="http://schemas.openxmlformats.org/officeDocument/2006/relationships/hyperlink" Target="https://www.biblegateway.com/passage/?search=1+John+2%3A1-2&amp;version=NIV"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biblegateway.com/passage/?search=Matthew+27%3A51&amp;version=NIV" TargetMode="External"/><Relationship Id="rId2" Type="http://schemas.openxmlformats.org/officeDocument/2006/relationships/hyperlink" Target="https://www.biblegateway.com/passage/?search=Hebrews+9%3A7&amp;version=NIV" TargetMode="External"/><Relationship Id="rId1" Type="http://schemas.openxmlformats.org/officeDocument/2006/relationships/slideLayout" Target="../slideLayouts/slideLayout2.xml"/><Relationship Id="rId5" Type="http://schemas.openxmlformats.org/officeDocument/2006/relationships/hyperlink" Target="https://www.biblegateway.com/passage/?search=Hebrews+6%3A18-20&amp;version=NIV" TargetMode="External"/><Relationship Id="rId4" Type="http://schemas.openxmlformats.org/officeDocument/2006/relationships/hyperlink" Target="https://www.biblegateway.com/passage/?search=Hebrews+10%3A19&amp;version=NIV"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biblegateway.com/passage/?search=Romans+3%3A25&amp;version=NIV" TargetMode="External"/><Relationship Id="rId2" Type="http://schemas.openxmlformats.org/officeDocument/2006/relationships/hyperlink" Target="https://www.biblegateway.com/passage/?search=1+John+4%3A10&amp;version=NIV" TargetMode="External"/><Relationship Id="rId1" Type="http://schemas.openxmlformats.org/officeDocument/2006/relationships/slideLayout" Target="../slideLayouts/slideLayout2.xml"/><Relationship Id="rId4" Type="http://schemas.openxmlformats.org/officeDocument/2006/relationships/hyperlink" Target="https://www.biblegateway.com/passage/?search=1+John+2%3A1-2&amp;version=NI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9DB49-ACF5-084C-8373-8280D8A74159}"/>
              </a:ext>
            </a:extLst>
          </p:cNvPr>
          <p:cNvSpPr>
            <a:spLocks noGrp="1"/>
          </p:cNvSpPr>
          <p:nvPr>
            <p:ph type="ctrTitle"/>
          </p:nvPr>
        </p:nvSpPr>
        <p:spPr>
          <a:xfrm>
            <a:off x="675250" y="1491175"/>
            <a:ext cx="4065562" cy="5753687"/>
          </a:xfrm>
        </p:spPr>
        <p:txBody>
          <a:bodyPr>
            <a:noAutofit/>
          </a:bodyPr>
          <a:lstStyle/>
          <a:p>
            <a:r>
              <a:rPr lang="en-US" sz="7200" dirty="0"/>
              <a:t>God’s Feasts Historical/</a:t>
            </a:r>
            <a:br>
              <a:rPr lang="en-US" sz="7200" dirty="0"/>
            </a:br>
            <a:r>
              <a:rPr lang="en-US" sz="7200" dirty="0"/>
              <a:t>Prophetic Time-Line</a:t>
            </a:r>
          </a:p>
        </p:txBody>
      </p:sp>
      <p:sp>
        <p:nvSpPr>
          <p:cNvPr id="3" name="Right Arrow 2">
            <a:extLst>
              <a:ext uri="{FF2B5EF4-FFF2-40B4-BE49-F238E27FC236}">
                <a16:creationId xmlns:a16="http://schemas.microsoft.com/office/drawing/2014/main" id="{20A409ED-30F4-4E45-82AE-0BDE7BDC83DB}"/>
              </a:ext>
            </a:extLst>
          </p:cNvPr>
          <p:cNvSpPr/>
          <p:nvPr/>
        </p:nvSpPr>
        <p:spPr>
          <a:xfrm>
            <a:off x="4740812" y="4360984"/>
            <a:ext cx="1645920" cy="7596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5910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0" y="112542"/>
            <a:ext cx="6858000" cy="2912261"/>
          </a:xfrm>
        </p:spPr>
        <p:txBody>
          <a:bodyPr>
            <a:normAutofit/>
          </a:bodyPr>
          <a:lstStyle/>
          <a:p>
            <a:pPr algn="ctr"/>
            <a:r>
              <a:rPr lang="en-US" sz="8152" dirty="0"/>
              <a:t>Jesus Christ’</a:t>
            </a:r>
            <a:br>
              <a:rPr lang="en-US" sz="8152" dirty="0"/>
            </a:br>
            <a:r>
              <a:rPr lang="en-US" sz="8152" dirty="0"/>
              <a:t> Ministry</a:t>
            </a:r>
            <a:br>
              <a:rPr lang="en-US" dirty="0"/>
            </a:br>
            <a:r>
              <a:rPr lang="en-US" sz="1834" dirty="0"/>
              <a:t>Historical-Prophetic</a:t>
            </a:r>
          </a:p>
        </p:txBody>
      </p:sp>
      <p:sp>
        <p:nvSpPr>
          <p:cNvPr id="3" name="Content Placeholder 2">
            <a:extLst>
              <a:ext uri="{FF2B5EF4-FFF2-40B4-BE49-F238E27FC236}">
                <a16:creationId xmlns:a16="http://schemas.microsoft.com/office/drawing/2014/main" id="{42FB69BB-82F6-E941-9223-1C7744BBDA6F}"/>
              </a:ext>
            </a:extLst>
          </p:cNvPr>
          <p:cNvSpPr>
            <a:spLocks noGrp="1"/>
          </p:cNvSpPr>
          <p:nvPr>
            <p:ph idx="1"/>
          </p:nvPr>
        </p:nvSpPr>
        <p:spPr>
          <a:xfrm>
            <a:off x="618978" y="3024803"/>
            <a:ext cx="5598942" cy="5936317"/>
          </a:xfrm>
        </p:spPr>
        <p:txBody>
          <a:bodyPr>
            <a:normAutofit lnSpcReduction="10000"/>
          </a:bodyPr>
          <a:lstStyle/>
          <a:p>
            <a:r>
              <a:rPr lang="en-US" dirty="0"/>
              <a:t>Predicated upon His fulfillment of Feast of Breath as full feast cycles (multiple layers – covered later):</a:t>
            </a:r>
          </a:p>
          <a:p>
            <a:pPr lvl="1"/>
            <a:r>
              <a:rPr lang="en-US" b="1" dirty="0"/>
              <a:t>Passover/Unleavened</a:t>
            </a:r>
            <a:r>
              <a:rPr lang="en-US" dirty="0"/>
              <a:t>: His earthly birth as “the son of </a:t>
            </a:r>
            <a:r>
              <a:rPr lang="en-US" u="sng" dirty="0"/>
              <a:t>man</a:t>
            </a:r>
            <a:r>
              <a:rPr lang="en-US" dirty="0"/>
              <a:t>” (CONCEPTION by Holy Spirit </a:t>
            </a:r>
            <a:r>
              <a:rPr lang="en-US" dirty="0">
                <a:hlinkClick r:id="rId2"/>
              </a:rPr>
              <a:t>Matthew 1:18</a:t>
            </a:r>
            <a:r>
              <a:rPr lang="en-US" dirty="0"/>
              <a:t>) – SYMBOLIZED by His Egyptian journey </a:t>
            </a:r>
            <a:r>
              <a:rPr lang="en-US" dirty="0">
                <a:hlinkClick r:id="rId3"/>
              </a:rPr>
              <a:t>Matthew 2:13-21</a:t>
            </a:r>
            <a:endParaRPr lang="en-US" dirty="0"/>
          </a:p>
          <a:p>
            <a:pPr lvl="1"/>
            <a:r>
              <a:rPr lang="en-US" b="1" dirty="0"/>
              <a:t>Weeks</a:t>
            </a:r>
            <a:r>
              <a:rPr lang="en-US" dirty="0"/>
              <a:t>: Human life as a carpenter</a:t>
            </a:r>
          </a:p>
          <a:p>
            <a:pPr lvl="1"/>
            <a:r>
              <a:rPr lang="en-US" b="1" dirty="0"/>
              <a:t>Pentecost/Breath</a:t>
            </a:r>
            <a:r>
              <a:rPr lang="en-US" dirty="0"/>
              <a:t>: Baptism &amp; receipt of the Holy Spirit as a dove as the “son of </a:t>
            </a:r>
            <a:r>
              <a:rPr lang="en-US" u="sng" dirty="0"/>
              <a:t>God</a:t>
            </a:r>
            <a:r>
              <a:rPr lang="en-US" dirty="0"/>
              <a:t>” </a:t>
            </a:r>
            <a:r>
              <a:rPr lang="en-US" dirty="0">
                <a:hlinkClick r:id="rId4"/>
              </a:rPr>
              <a:t>Mark 1:9-11</a:t>
            </a:r>
            <a:r>
              <a:rPr lang="en-US" dirty="0"/>
              <a:t>, </a:t>
            </a:r>
          </a:p>
          <a:p>
            <a:pPr lvl="1"/>
            <a:r>
              <a:rPr lang="en-US" b="1" dirty="0"/>
              <a:t>Atonement</a:t>
            </a:r>
            <a:r>
              <a:rPr lang="en-US" dirty="0"/>
              <a:t>: Resist temptation, overcome, send away Satan </a:t>
            </a:r>
            <a:r>
              <a:rPr lang="en-US" dirty="0">
                <a:hlinkClick r:id="rId5"/>
              </a:rPr>
              <a:t>Mark 1:12-13</a:t>
            </a:r>
            <a:r>
              <a:rPr lang="en-US" dirty="0"/>
              <a:t>, </a:t>
            </a:r>
          </a:p>
          <a:p>
            <a:r>
              <a:rPr lang="en-US" b="1" dirty="0"/>
              <a:t>Tabernacles</a:t>
            </a:r>
            <a:r>
              <a:rPr lang="en-US" dirty="0"/>
              <a:t>: Forsook His temporary earthly life, began preaching the Good News (</a:t>
            </a:r>
            <a:r>
              <a:rPr lang="en-US" dirty="0">
                <a:hlinkClick r:id="rId6"/>
              </a:rPr>
              <a:t>Mark 1:14-15</a:t>
            </a:r>
            <a:r>
              <a:rPr lang="en-US" dirty="0"/>
              <a:t>), called (“</a:t>
            </a:r>
            <a:r>
              <a:rPr lang="en-US" u="sng" dirty="0"/>
              <a:t>follow</a:t>
            </a:r>
            <a:r>
              <a:rPr lang="en-US" dirty="0"/>
              <a:t> Me”) the disciples (</a:t>
            </a:r>
            <a:r>
              <a:rPr lang="en-US" dirty="0">
                <a:hlinkClick r:id="rId7"/>
              </a:rPr>
              <a:t>John 1:35-51</a:t>
            </a:r>
            <a:r>
              <a:rPr lang="en-US" dirty="0"/>
              <a:t>), more cognizant of His purpose of death on the  cross (</a:t>
            </a:r>
            <a:r>
              <a:rPr lang="en-US" b="1" dirty="0"/>
              <a:t>The 8</a:t>
            </a:r>
            <a:r>
              <a:rPr lang="en-US" b="1" baseline="30000" dirty="0"/>
              <a:t>th</a:t>
            </a:r>
            <a:r>
              <a:rPr lang="en-US" b="1" dirty="0"/>
              <a:t> Day </a:t>
            </a:r>
            <a:r>
              <a:rPr lang="en-US" dirty="0"/>
              <a:t>- </a:t>
            </a:r>
            <a:r>
              <a:rPr lang="en-US" dirty="0">
                <a:hlinkClick r:id="rId8"/>
              </a:rPr>
              <a:t>John 12:27</a:t>
            </a:r>
            <a:r>
              <a:rPr lang="en-US" dirty="0"/>
              <a:t>).</a:t>
            </a:r>
          </a:p>
          <a:p>
            <a:r>
              <a:rPr lang="en-US" dirty="0"/>
              <a:t>Disciples/Apostles did NOT understand during this time. </a:t>
            </a:r>
            <a:r>
              <a:rPr lang="en-US" dirty="0">
                <a:hlinkClick r:id="rId9"/>
              </a:rPr>
              <a:t>John 12:16</a:t>
            </a:r>
            <a:endParaRPr lang="en-US" dirty="0"/>
          </a:p>
          <a:p>
            <a:r>
              <a:rPr lang="en-US" dirty="0"/>
              <a:t>Disciples/Apostles were told by Jesus Christ that they would (in the future) receive the Holy Spirit to </a:t>
            </a:r>
            <a:r>
              <a:rPr lang="en-US" u="sng" dirty="0"/>
              <a:t>remember</a:t>
            </a:r>
            <a:r>
              <a:rPr lang="en-US" dirty="0"/>
              <a:t>. </a:t>
            </a:r>
            <a:r>
              <a:rPr lang="en-US" dirty="0">
                <a:hlinkClick r:id="rId10"/>
              </a:rPr>
              <a:t>John 14:26</a:t>
            </a:r>
            <a:endParaRPr lang="en-US" dirty="0"/>
          </a:p>
          <a:p>
            <a:endParaRPr lang="en-US" dirty="0"/>
          </a:p>
        </p:txBody>
      </p:sp>
    </p:spTree>
    <p:extLst>
      <p:ext uri="{BB962C8B-B14F-4D97-AF65-F5344CB8AC3E}">
        <p14:creationId xmlns:p14="http://schemas.microsoft.com/office/powerpoint/2010/main" val="3366364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1928297" y="0"/>
            <a:ext cx="10714593" cy="1505243"/>
          </a:xfrm>
        </p:spPr>
        <p:txBody>
          <a:bodyPr>
            <a:normAutofit/>
          </a:bodyPr>
          <a:lstStyle/>
          <a:p>
            <a:pPr algn="ctr"/>
            <a:r>
              <a:rPr lang="en-US" sz="8152" dirty="0"/>
              <a:t>Passover</a:t>
            </a:r>
            <a:br>
              <a:rPr lang="en-US" dirty="0"/>
            </a:br>
            <a:r>
              <a:rPr lang="en-US" sz="1834" dirty="0"/>
              <a:t>Historical-Prophetic</a:t>
            </a:r>
          </a:p>
        </p:txBody>
      </p:sp>
      <p:sp>
        <p:nvSpPr>
          <p:cNvPr id="3" name="Content Placeholder 2">
            <a:extLst>
              <a:ext uri="{FF2B5EF4-FFF2-40B4-BE49-F238E27FC236}">
                <a16:creationId xmlns:a16="http://schemas.microsoft.com/office/drawing/2014/main" id="{42FB69BB-82F6-E941-9223-1C7744BBDA6F}"/>
              </a:ext>
            </a:extLst>
          </p:cNvPr>
          <p:cNvSpPr>
            <a:spLocks noGrp="1"/>
          </p:cNvSpPr>
          <p:nvPr>
            <p:ph idx="1"/>
          </p:nvPr>
        </p:nvSpPr>
        <p:spPr>
          <a:xfrm>
            <a:off x="436098" y="1603717"/>
            <a:ext cx="5978770" cy="7061981"/>
          </a:xfrm>
        </p:spPr>
        <p:txBody>
          <a:bodyPr>
            <a:normAutofit lnSpcReduction="10000"/>
          </a:bodyPr>
          <a:lstStyle/>
          <a:p>
            <a:pPr lvl="0"/>
            <a:r>
              <a:rPr lang="en-US" sz="2400" dirty="0"/>
              <a:t>“Christ our Passover is sacrificed for us” </a:t>
            </a:r>
            <a:r>
              <a:rPr lang="en-US" sz="2400" dirty="0">
                <a:hlinkClick r:id="rId2"/>
              </a:rPr>
              <a:t>1 Corinthians 5:7</a:t>
            </a:r>
            <a:r>
              <a:rPr lang="en-US" sz="2400" dirty="0"/>
              <a:t>. </a:t>
            </a:r>
          </a:p>
          <a:p>
            <a:pPr lvl="0"/>
            <a:r>
              <a:rPr lang="en-US" sz="2400" dirty="0"/>
              <a:t>Without leaven. </a:t>
            </a:r>
            <a:r>
              <a:rPr lang="en-US" sz="2400" u="sng" dirty="0">
                <a:hlinkClick r:id="rId3"/>
              </a:rPr>
              <a:t>Exodus 34:25 NIV</a:t>
            </a:r>
            <a:r>
              <a:rPr lang="en-US" sz="2400" dirty="0"/>
              <a:t> </a:t>
            </a:r>
          </a:p>
          <a:p>
            <a:r>
              <a:rPr lang="en-US" sz="2400" dirty="0"/>
              <a:t>Jesus sent His Spirit to The Father (de-leavened). </a:t>
            </a:r>
            <a:r>
              <a:rPr lang="en-US" sz="2400" dirty="0">
                <a:hlinkClick r:id="rId4"/>
              </a:rPr>
              <a:t>Luke 23:46</a:t>
            </a:r>
            <a:endParaRPr lang="en-US" sz="2400" dirty="0"/>
          </a:p>
          <a:p>
            <a:r>
              <a:rPr lang="en-US" sz="2400" dirty="0"/>
              <a:t>Jesus Christ learned submission through His suffering (connected to Atonement on Israel’s example time-line). </a:t>
            </a:r>
            <a:r>
              <a:rPr lang="en-US" sz="2400" dirty="0">
                <a:hlinkClick r:id="rId5"/>
              </a:rPr>
              <a:t>Hebrews 5:7-9</a:t>
            </a:r>
            <a:endParaRPr lang="en-US" sz="2400" dirty="0"/>
          </a:p>
          <a:p>
            <a:r>
              <a:rPr lang="en-US" sz="2400" dirty="0"/>
              <a:t>He was forsaken by the disciples (</a:t>
            </a:r>
            <a:r>
              <a:rPr lang="en-US" sz="2400" dirty="0">
                <a:hlinkClick r:id="rId6"/>
              </a:rPr>
              <a:t>Matthew 26:56</a:t>
            </a:r>
            <a:r>
              <a:rPr lang="en-US" sz="2400" dirty="0"/>
              <a:t>) and The Father (</a:t>
            </a:r>
            <a:r>
              <a:rPr lang="en-US" sz="2400" dirty="0">
                <a:hlinkClick r:id="rId7"/>
              </a:rPr>
              <a:t>Matthew 27:46</a:t>
            </a:r>
            <a:r>
              <a:rPr lang="en-US" sz="2400" dirty="0"/>
              <a:t>).</a:t>
            </a:r>
          </a:p>
          <a:p>
            <a:r>
              <a:rPr lang="en-US" sz="2400" dirty="0"/>
              <a:t>Christ </a:t>
            </a:r>
            <a:r>
              <a:rPr lang="en-US" sz="2400" u="sng" dirty="0"/>
              <a:t>humbly</a:t>
            </a:r>
            <a:r>
              <a:rPr lang="en-US" sz="2400" dirty="0"/>
              <a:t> submitted Himself at the cross. </a:t>
            </a:r>
            <a:r>
              <a:rPr lang="en-US" sz="2400" dirty="0">
                <a:hlinkClick r:id="rId8"/>
              </a:rPr>
              <a:t>Philippians 2:5-8</a:t>
            </a:r>
            <a:endParaRPr lang="en-US" sz="2400" dirty="0"/>
          </a:p>
          <a:p>
            <a:r>
              <a:rPr lang="en-US" sz="2400" dirty="0"/>
              <a:t>Death (sleep) as 2</a:t>
            </a:r>
            <a:r>
              <a:rPr lang="en-US" sz="2400" baseline="30000" dirty="0"/>
              <a:t>nd</a:t>
            </a:r>
            <a:r>
              <a:rPr lang="en-US" sz="2400" dirty="0"/>
              <a:t> Adam (</a:t>
            </a:r>
            <a:r>
              <a:rPr lang="en-US" sz="2400" dirty="0">
                <a:hlinkClick r:id="rId9"/>
              </a:rPr>
              <a:t>1 Corinthians 15:21</a:t>
            </a:r>
            <a:r>
              <a:rPr lang="en-US" sz="2400" dirty="0"/>
              <a:t>, </a:t>
            </a:r>
            <a:r>
              <a:rPr lang="en-US" sz="2400" dirty="0">
                <a:hlinkClick r:id="rId10"/>
              </a:rPr>
              <a:t>1 Corinthians 15:45-49</a:t>
            </a:r>
            <a:r>
              <a:rPr lang="en-US" sz="2400" dirty="0"/>
              <a:t>, </a:t>
            </a:r>
            <a:r>
              <a:rPr lang="en-US" sz="2400" dirty="0">
                <a:hlinkClick r:id="rId11"/>
              </a:rPr>
              <a:t>Romans 5:12-19</a:t>
            </a:r>
            <a:r>
              <a:rPr lang="en-US" sz="2400" dirty="0"/>
              <a:t>) by the spear in His side/rib (</a:t>
            </a:r>
            <a:r>
              <a:rPr lang="en-US" sz="2400" dirty="0">
                <a:hlinkClick r:id="rId12"/>
              </a:rPr>
              <a:t>John 19:34</a:t>
            </a:r>
            <a:r>
              <a:rPr lang="en-US" sz="2400" dirty="0"/>
              <a:t>) – to annul first marriage covenant (</a:t>
            </a:r>
            <a:r>
              <a:rPr lang="en-US" sz="2400" dirty="0">
                <a:hlinkClick r:id="rId13"/>
              </a:rPr>
              <a:t>Jeremiah 31:32</a:t>
            </a:r>
            <a:r>
              <a:rPr lang="en-US" sz="2400" dirty="0"/>
              <a:t>) with Israel and begin the Church from His rib (</a:t>
            </a:r>
            <a:r>
              <a:rPr lang="en-US" sz="2400" dirty="0">
                <a:hlinkClick r:id="rId14"/>
              </a:rPr>
              <a:t>Ephesians 5:21-33</a:t>
            </a:r>
            <a:r>
              <a:rPr lang="en-US" sz="2400" dirty="0"/>
              <a:t>) to eventually marry Her (</a:t>
            </a:r>
            <a:r>
              <a:rPr lang="en-US" sz="2400" dirty="0">
                <a:hlinkClick r:id="rId15"/>
              </a:rPr>
              <a:t>Revelation 19:9</a:t>
            </a:r>
            <a:r>
              <a:rPr lang="en-US" sz="2400" dirty="0"/>
              <a:t>).</a:t>
            </a:r>
          </a:p>
          <a:p>
            <a:r>
              <a:rPr lang="en-US" sz="2400" dirty="0"/>
              <a:t>Jesus’ burial. </a:t>
            </a:r>
            <a:r>
              <a:rPr lang="en-US" sz="2400" dirty="0">
                <a:hlinkClick r:id="rId16"/>
              </a:rPr>
              <a:t>John 19:38-42</a:t>
            </a:r>
            <a:endParaRPr lang="en-US" sz="2400" dirty="0"/>
          </a:p>
        </p:txBody>
      </p:sp>
    </p:spTree>
    <p:extLst>
      <p:ext uri="{BB962C8B-B14F-4D97-AF65-F5344CB8AC3E}">
        <p14:creationId xmlns:p14="http://schemas.microsoft.com/office/powerpoint/2010/main" val="2499115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675249" y="0"/>
            <a:ext cx="5711483" cy="3024803"/>
          </a:xfrm>
        </p:spPr>
        <p:txBody>
          <a:bodyPr>
            <a:normAutofit/>
          </a:bodyPr>
          <a:lstStyle/>
          <a:p>
            <a:pPr algn="ctr"/>
            <a:r>
              <a:rPr lang="en-US" sz="8152" dirty="0"/>
              <a:t>Unleavened Bread</a:t>
            </a:r>
            <a:br>
              <a:rPr lang="en-US" dirty="0"/>
            </a:br>
            <a:r>
              <a:rPr lang="en-US" sz="1834" dirty="0"/>
              <a:t>Historical-Prophetic</a:t>
            </a:r>
          </a:p>
        </p:txBody>
      </p:sp>
      <p:sp>
        <p:nvSpPr>
          <p:cNvPr id="3" name="Content Placeholder 2">
            <a:extLst>
              <a:ext uri="{FF2B5EF4-FFF2-40B4-BE49-F238E27FC236}">
                <a16:creationId xmlns:a16="http://schemas.microsoft.com/office/drawing/2014/main" id="{42FB69BB-82F6-E941-9223-1C7744BBDA6F}"/>
              </a:ext>
            </a:extLst>
          </p:cNvPr>
          <p:cNvSpPr>
            <a:spLocks noGrp="1"/>
          </p:cNvSpPr>
          <p:nvPr>
            <p:ph idx="1"/>
          </p:nvPr>
        </p:nvSpPr>
        <p:spPr>
          <a:xfrm>
            <a:off x="675249" y="3164130"/>
            <a:ext cx="5711483" cy="5443842"/>
          </a:xfrm>
        </p:spPr>
        <p:txBody>
          <a:bodyPr>
            <a:normAutofit fontScale="92500" lnSpcReduction="20000"/>
          </a:bodyPr>
          <a:lstStyle/>
          <a:p>
            <a:pPr marL="0" indent="0" algn="ctr">
              <a:buNone/>
            </a:pPr>
            <a:r>
              <a:rPr lang="en-US" sz="4483" dirty="0"/>
              <a:t>Elimination of </a:t>
            </a:r>
            <a:r>
              <a:rPr lang="en-US" sz="4483" u="sng" dirty="0"/>
              <a:t>ALL</a:t>
            </a:r>
            <a:r>
              <a:rPr lang="en-US" sz="4483" dirty="0"/>
              <a:t> Doctrine, Beliefs, Knowledge, Perspective, Outlook, Lens, Way, System</a:t>
            </a:r>
          </a:p>
          <a:p>
            <a:r>
              <a:rPr lang="en-US" u="sng" dirty="0"/>
              <a:t>NO</a:t>
            </a:r>
            <a:r>
              <a:rPr lang="en-US" dirty="0"/>
              <a:t> leaven (</a:t>
            </a:r>
            <a:r>
              <a:rPr lang="en-US" dirty="0">
                <a:hlinkClick r:id="rId2"/>
              </a:rPr>
              <a:t>Exodus 13:7-8</a:t>
            </a:r>
            <a:r>
              <a:rPr lang="en-US" dirty="0"/>
              <a:t>) - No discernment, judgement or condemnation of right or wrong, good or evil - it is </a:t>
            </a:r>
            <a:r>
              <a:rPr lang="en-US" u="sng" dirty="0"/>
              <a:t>complete</a:t>
            </a:r>
            <a:r>
              <a:rPr lang="en-US" dirty="0"/>
              <a:t>, </a:t>
            </a:r>
            <a:r>
              <a:rPr lang="en-US" u="sng" dirty="0"/>
              <a:t>total</a:t>
            </a:r>
            <a:r>
              <a:rPr lang="en-US" dirty="0"/>
              <a:t>.</a:t>
            </a:r>
          </a:p>
          <a:p>
            <a:r>
              <a:rPr lang="en-US" dirty="0"/>
              <a:t>Dead three days &amp; three nights in a tomb (</a:t>
            </a:r>
            <a:r>
              <a:rPr lang="en-US" dirty="0">
                <a:hlinkClick r:id="rId3"/>
              </a:rPr>
              <a:t>Matthew 12:40</a:t>
            </a:r>
            <a:r>
              <a:rPr lang="en-US" dirty="0"/>
              <a:t>), without knowledge (</a:t>
            </a:r>
            <a:r>
              <a:rPr lang="en-US" dirty="0">
                <a:hlinkClick r:id="rId4"/>
              </a:rPr>
              <a:t>Ecclesiastes 9:10</a:t>
            </a:r>
            <a:r>
              <a:rPr lang="en-US" dirty="0"/>
              <a:t>).</a:t>
            </a:r>
          </a:p>
          <a:p>
            <a:r>
              <a:rPr lang="en-US" dirty="0"/>
              <a:t>Jesus’ Resurrection – </a:t>
            </a:r>
            <a:r>
              <a:rPr lang="en-US" b="1" baseline="30000" dirty="0"/>
              <a:t>“</a:t>
            </a:r>
            <a:r>
              <a:rPr lang="en-US" dirty="0"/>
              <a:t>And if Christ has not been raised, your faith is futile; you are </a:t>
            </a:r>
            <a:r>
              <a:rPr lang="en-US" u="sng" dirty="0"/>
              <a:t>still in your sins</a:t>
            </a:r>
            <a:r>
              <a:rPr lang="en-US" dirty="0"/>
              <a:t>”. </a:t>
            </a:r>
            <a:r>
              <a:rPr lang="en-US" dirty="0">
                <a:hlinkClick r:id="rId5"/>
              </a:rPr>
              <a:t>1 Corinthians 15:17</a:t>
            </a:r>
            <a:endParaRPr lang="en-US" dirty="0"/>
          </a:p>
          <a:p>
            <a:r>
              <a:rPr lang="en-US" dirty="0"/>
              <a:t>Partial fulfillment – only “three measures” of the seven days of the Feast of </a:t>
            </a:r>
            <a:r>
              <a:rPr lang="en-US"/>
              <a:t>Unleavened Bread, </a:t>
            </a:r>
            <a:r>
              <a:rPr lang="en-US" dirty="0"/>
              <a:t>in connection of Atonement on the lower level (octave) </a:t>
            </a:r>
          </a:p>
          <a:p>
            <a:r>
              <a:rPr lang="en-US" dirty="0"/>
              <a:t>Merely a “down payment”, “earnest”, or a token for engagement to The Bride</a:t>
            </a:r>
          </a:p>
          <a:p>
            <a:endParaRPr lang="en-US" dirty="0"/>
          </a:p>
        </p:txBody>
      </p:sp>
    </p:spTree>
    <p:extLst>
      <p:ext uri="{BB962C8B-B14F-4D97-AF65-F5344CB8AC3E}">
        <p14:creationId xmlns:p14="http://schemas.microsoft.com/office/powerpoint/2010/main" val="3574484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506437" y="0"/>
            <a:ext cx="5908431" cy="3551467"/>
          </a:xfrm>
        </p:spPr>
        <p:txBody>
          <a:bodyPr>
            <a:normAutofit/>
          </a:bodyPr>
          <a:lstStyle/>
          <a:p>
            <a:pPr algn="ctr"/>
            <a:r>
              <a:rPr lang="en-US" sz="8152" dirty="0"/>
              <a:t>Unleavened </a:t>
            </a:r>
            <a:br>
              <a:rPr lang="en-US" sz="8152" dirty="0"/>
            </a:br>
            <a:r>
              <a:rPr lang="en-US" sz="8152" dirty="0"/>
              <a:t>– Wave Sheaf</a:t>
            </a:r>
            <a:br>
              <a:rPr lang="en-US" dirty="0"/>
            </a:br>
            <a:r>
              <a:rPr lang="en-US" sz="1834" dirty="0"/>
              <a:t>Historical-Prophetic</a:t>
            </a:r>
          </a:p>
        </p:txBody>
      </p:sp>
      <p:sp>
        <p:nvSpPr>
          <p:cNvPr id="3" name="Content Placeholder 2">
            <a:extLst>
              <a:ext uri="{FF2B5EF4-FFF2-40B4-BE49-F238E27FC236}">
                <a16:creationId xmlns:a16="http://schemas.microsoft.com/office/drawing/2014/main" id="{42FB69BB-82F6-E941-9223-1C7744BBDA6F}"/>
              </a:ext>
            </a:extLst>
          </p:cNvPr>
          <p:cNvSpPr>
            <a:spLocks noGrp="1"/>
          </p:cNvSpPr>
          <p:nvPr>
            <p:ph idx="1"/>
          </p:nvPr>
        </p:nvSpPr>
        <p:spPr>
          <a:xfrm>
            <a:off x="506437" y="3551467"/>
            <a:ext cx="5908431" cy="4903216"/>
          </a:xfrm>
        </p:spPr>
        <p:txBody>
          <a:bodyPr/>
          <a:lstStyle/>
          <a:p>
            <a:pPr marL="0" indent="0" algn="ctr">
              <a:buNone/>
            </a:pPr>
            <a:r>
              <a:rPr lang="en-US" sz="3200" dirty="0"/>
              <a:t>“1</a:t>
            </a:r>
            <a:r>
              <a:rPr lang="en-US" sz="3200" baseline="30000" dirty="0"/>
              <a:t>st”</a:t>
            </a:r>
            <a:r>
              <a:rPr lang="en-US" sz="3200" dirty="0"/>
              <a:t> ascension to The Father as unleavened/afflicted/bread of affliction/blood of sacrifice/dead bread, bread of death (</a:t>
            </a:r>
            <a:r>
              <a:rPr lang="en-US" sz="3200" dirty="0">
                <a:hlinkClick r:id="rId2"/>
              </a:rPr>
              <a:t>Matthew 26:26-29</a:t>
            </a:r>
            <a:r>
              <a:rPr lang="en-US" sz="3200" dirty="0"/>
              <a:t>, </a:t>
            </a:r>
            <a:r>
              <a:rPr lang="en-US" sz="3200" dirty="0">
                <a:hlinkClick r:id="rId3"/>
              </a:rPr>
              <a:t>1 Corinthians 11:26</a:t>
            </a:r>
            <a:r>
              <a:rPr lang="en-US" sz="3200" dirty="0"/>
              <a:t>) without knowledge as Wave Sheaf to </a:t>
            </a:r>
            <a:r>
              <a:rPr lang="en-US" sz="3200" u="sng" dirty="0"/>
              <a:t>regain</a:t>
            </a:r>
            <a:r>
              <a:rPr lang="en-US" sz="3200" dirty="0"/>
              <a:t> His Spirit. </a:t>
            </a:r>
            <a:r>
              <a:rPr lang="en-US" sz="3200" dirty="0">
                <a:hlinkClick r:id="rId4"/>
              </a:rPr>
              <a:t>John 20:17</a:t>
            </a:r>
            <a:endParaRPr lang="en-US" sz="3200" dirty="0"/>
          </a:p>
          <a:p>
            <a:pPr marL="0" indent="0">
              <a:buNone/>
            </a:pPr>
            <a:endParaRPr lang="en-US" dirty="0"/>
          </a:p>
        </p:txBody>
      </p:sp>
    </p:spTree>
    <p:extLst>
      <p:ext uri="{BB962C8B-B14F-4D97-AF65-F5344CB8AC3E}">
        <p14:creationId xmlns:p14="http://schemas.microsoft.com/office/powerpoint/2010/main" val="817017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506437" y="-1"/>
            <a:ext cx="5908431" cy="4379279"/>
          </a:xfrm>
        </p:spPr>
        <p:txBody>
          <a:bodyPr>
            <a:normAutofit fontScale="90000"/>
          </a:bodyPr>
          <a:lstStyle/>
          <a:p>
            <a:pPr algn="ctr"/>
            <a:r>
              <a:rPr lang="en-US" sz="8152" dirty="0"/>
              <a:t>Unleavened/ Weeks </a:t>
            </a:r>
            <a:br>
              <a:rPr lang="en-US" sz="8152" dirty="0"/>
            </a:br>
            <a:r>
              <a:rPr lang="en-US" sz="8152" dirty="0"/>
              <a:t>– Wave Sheaf Returns</a:t>
            </a:r>
            <a:br>
              <a:rPr lang="en-US" dirty="0"/>
            </a:br>
            <a:r>
              <a:rPr lang="en-US" sz="1834" dirty="0"/>
              <a:t>Historical-Prophetic</a:t>
            </a:r>
          </a:p>
        </p:txBody>
      </p:sp>
      <p:sp>
        <p:nvSpPr>
          <p:cNvPr id="3" name="Content Placeholder 2">
            <a:extLst>
              <a:ext uri="{FF2B5EF4-FFF2-40B4-BE49-F238E27FC236}">
                <a16:creationId xmlns:a16="http://schemas.microsoft.com/office/drawing/2014/main" id="{42FB69BB-82F6-E941-9223-1C7744BBDA6F}"/>
              </a:ext>
            </a:extLst>
          </p:cNvPr>
          <p:cNvSpPr>
            <a:spLocks noGrp="1"/>
          </p:cNvSpPr>
          <p:nvPr>
            <p:ph idx="1"/>
          </p:nvPr>
        </p:nvSpPr>
        <p:spPr>
          <a:xfrm>
            <a:off x="506437" y="4937759"/>
            <a:ext cx="5908431" cy="3446586"/>
          </a:xfrm>
        </p:spPr>
        <p:txBody>
          <a:bodyPr>
            <a:normAutofit lnSpcReduction="10000"/>
          </a:bodyPr>
          <a:lstStyle/>
          <a:p>
            <a:r>
              <a:rPr lang="en-US" sz="3200" dirty="0"/>
              <a:t>Jesus Christ returns (</a:t>
            </a:r>
            <a:r>
              <a:rPr lang="en-US" sz="3200" dirty="0">
                <a:hlinkClick r:id="rId2"/>
              </a:rPr>
              <a:t>John 20:19-23</a:t>
            </a:r>
            <a:r>
              <a:rPr lang="en-US" sz="3200" dirty="0"/>
              <a:t>) from The Father after regaining His Spirit (leavened), with knowledge, as “Bread of Life”, “Living Bread”</a:t>
            </a:r>
          </a:p>
          <a:p>
            <a:r>
              <a:rPr lang="en-US" sz="3200" dirty="0"/>
              <a:t>Jesus Christ is the Bread of Life. </a:t>
            </a:r>
            <a:r>
              <a:rPr lang="en-US" sz="3200" dirty="0">
                <a:hlinkClick r:id="rId3"/>
              </a:rPr>
              <a:t>John 6:58</a:t>
            </a:r>
            <a:r>
              <a:rPr lang="en-US" sz="3200" dirty="0"/>
              <a:t>, </a:t>
            </a:r>
            <a:r>
              <a:rPr lang="en-US" sz="3200" dirty="0">
                <a:hlinkClick r:id="rId4"/>
              </a:rPr>
              <a:t>Romans 5:10</a:t>
            </a:r>
            <a:r>
              <a:rPr lang="en-US" sz="3200" dirty="0"/>
              <a:t>, </a:t>
            </a:r>
            <a:r>
              <a:rPr lang="en-US" sz="3200" dirty="0">
                <a:hlinkClick r:id="rId5"/>
              </a:rPr>
              <a:t>1 Corinthians 15:17</a:t>
            </a:r>
            <a:endParaRPr lang="en-US" sz="3200" dirty="0"/>
          </a:p>
        </p:txBody>
      </p:sp>
    </p:spTree>
    <p:extLst>
      <p:ext uri="{BB962C8B-B14F-4D97-AF65-F5344CB8AC3E}">
        <p14:creationId xmlns:p14="http://schemas.microsoft.com/office/powerpoint/2010/main" val="720203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835006" y="0"/>
            <a:ext cx="5152323" cy="2507673"/>
          </a:xfrm>
        </p:spPr>
        <p:txBody>
          <a:bodyPr>
            <a:normAutofit/>
          </a:bodyPr>
          <a:lstStyle/>
          <a:p>
            <a:pPr algn="ctr"/>
            <a:r>
              <a:rPr lang="en-US" sz="7200" dirty="0"/>
              <a:t>Weeks - Counting</a:t>
            </a:r>
            <a:br>
              <a:rPr lang="en-US" dirty="0"/>
            </a:br>
            <a:r>
              <a:rPr lang="en-US" sz="1834" dirty="0"/>
              <a:t>Historical-Prophetic</a:t>
            </a:r>
          </a:p>
        </p:txBody>
      </p:sp>
      <p:sp>
        <p:nvSpPr>
          <p:cNvPr id="6" name="TextBox 5">
            <a:extLst>
              <a:ext uri="{FF2B5EF4-FFF2-40B4-BE49-F238E27FC236}">
                <a16:creationId xmlns:a16="http://schemas.microsoft.com/office/drawing/2014/main" id="{6CF6A1E7-5365-A84D-A294-C210884EBB83}"/>
              </a:ext>
            </a:extLst>
          </p:cNvPr>
          <p:cNvSpPr txBox="1"/>
          <p:nvPr/>
        </p:nvSpPr>
        <p:spPr>
          <a:xfrm>
            <a:off x="852838" y="2507673"/>
            <a:ext cx="5152323" cy="6247864"/>
          </a:xfrm>
          <a:prstGeom prst="rect">
            <a:avLst/>
          </a:prstGeom>
          <a:noFill/>
        </p:spPr>
        <p:txBody>
          <a:bodyPr wrap="square" rtlCol="0">
            <a:spAutoFit/>
          </a:bodyPr>
          <a:lstStyle/>
          <a:p>
            <a:pPr marL="291166" indent="-291166">
              <a:buFont typeface="Arial" panose="020B0604020202020204" pitchFamily="34" charset="0"/>
              <a:buChar char="•"/>
            </a:pPr>
            <a:r>
              <a:rPr lang="en-US" sz="2000" dirty="0"/>
              <a:t>Christ opens eyes of disciples. </a:t>
            </a:r>
            <a:r>
              <a:rPr lang="en-US" sz="2000" dirty="0">
                <a:hlinkClick r:id="rId2"/>
              </a:rPr>
              <a:t>Luke 24:31</a:t>
            </a:r>
            <a:endParaRPr lang="en-US" sz="2000" dirty="0"/>
          </a:p>
          <a:p>
            <a:pPr marL="291166" indent="-291166">
              <a:buFont typeface="Arial" panose="020B0604020202020204" pitchFamily="34" charset="0"/>
              <a:buChar char="•"/>
            </a:pPr>
            <a:r>
              <a:rPr lang="en-US" sz="2000" dirty="0"/>
              <a:t>Christ </a:t>
            </a:r>
            <a:r>
              <a:rPr lang="en-US" sz="2000" u="sng" dirty="0"/>
              <a:t>revealed</a:t>
            </a:r>
            <a:r>
              <a:rPr lang="en-US" sz="2000" dirty="0"/>
              <a:t> Himself directly to the disciples (</a:t>
            </a:r>
            <a:r>
              <a:rPr lang="en-US" sz="2000" dirty="0">
                <a:hlinkClick r:id="rId3"/>
              </a:rPr>
              <a:t>John 20:19</a:t>
            </a:r>
            <a:r>
              <a:rPr lang="en-US" sz="2000" dirty="0"/>
              <a:t>, </a:t>
            </a:r>
            <a:r>
              <a:rPr lang="en-US" sz="2000" dirty="0">
                <a:hlinkClick r:id="rId4"/>
              </a:rPr>
              <a:t>John 21:1</a:t>
            </a:r>
            <a:r>
              <a:rPr lang="en-US" sz="2000" dirty="0"/>
              <a:t>, </a:t>
            </a:r>
            <a:r>
              <a:rPr lang="en-US" sz="2000" dirty="0">
                <a:hlinkClick r:id="rId5"/>
              </a:rPr>
              <a:t>John 21:14</a:t>
            </a:r>
            <a:r>
              <a:rPr lang="en-US" sz="2000" dirty="0"/>
              <a:t>) and in the scriptures, the “Old Testament” (</a:t>
            </a:r>
            <a:r>
              <a:rPr lang="en-US" sz="2000" dirty="0">
                <a:hlinkClick r:id="rId6"/>
              </a:rPr>
              <a:t>Luke 24:27</a:t>
            </a:r>
            <a:r>
              <a:rPr lang="en-US" sz="2000" dirty="0"/>
              <a:t>, </a:t>
            </a:r>
            <a:r>
              <a:rPr lang="en-US" sz="2000" dirty="0">
                <a:hlinkClick r:id="rId7"/>
              </a:rPr>
              <a:t>Luke 24:32</a:t>
            </a:r>
            <a:r>
              <a:rPr lang="en-US" sz="2000" dirty="0"/>
              <a:t>, </a:t>
            </a:r>
            <a:r>
              <a:rPr lang="en-US" sz="2000" dirty="0">
                <a:hlinkClick r:id="rId8"/>
              </a:rPr>
              <a:t>Luke 24:44-47</a:t>
            </a:r>
            <a:r>
              <a:rPr lang="en-US" sz="2000" dirty="0"/>
              <a:t>). </a:t>
            </a:r>
          </a:p>
          <a:p>
            <a:pPr marL="291166" indent="-291166">
              <a:buFont typeface="Arial" panose="020B0604020202020204" pitchFamily="34" charset="0"/>
              <a:buChar char="•"/>
            </a:pPr>
            <a:r>
              <a:rPr lang="en-US" sz="2000" dirty="0"/>
              <a:t>Christ “breathed” upon the disciples to receive the Holy Spirit (</a:t>
            </a:r>
            <a:r>
              <a:rPr lang="en-US" sz="2000" dirty="0">
                <a:hlinkClick r:id="rId9"/>
              </a:rPr>
              <a:t>John 20:22</a:t>
            </a:r>
            <a:r>
              <a:rPr lang="en-US" sz="2000" dirty="0"/>
              <a:t>) in the upcoming Pentecost (</a:t>
            </a:r>
            <a:r>
              <a:rPr lang="en-US" sz="2000" dirty="0">
                <a:hlinkClick r:id="rId10"/>
              </a:rPr>
              <a:t>Acts 2:1-4</a:t>
            </a:r>
            <a:r>
              <a:rPr lang="en-US" sz="2000" dirty="0"/>
              <a:t>).</a:t>
            </a:r>
          </a:p>
          <a:p>
            <a:pPr marL="291166" indent="-291166">
              <a:buFont typeface="Arial" panose="020B0604020202020204" pitchFamily="34" charset="0"/>
              <a:buChar char="•"/>
            </a:pPr>
            <a:r>
              <a:rPr lang="en-US" sz="2000" dirty="0"/>
              <a:t>“2</a:t>
            </a:r>
            <a:r>
              <a:rPr lang="en-US" sz="2000" baseline="30000" dirty="0"/>
              <a:t>nd</a:t>
            </a:r>
            <a:r>
              <a:rPr lang="en-US" sz="2000" dirty="0"/>
              <a:t>“ ascension (</a:t>
            </a:r>
            <a:r>
              <a:rPr lang="en-US" sz="2000" dirty="0">
                <a:hlinkClick r:id="rId11"/>
              </a:rPr>
              <a:t>Acts 1:9</a:t>
            </a:r>
            <a:r>
              <a:rPr lang="en-US" sz="2000" dirty="0"/>
              <a:t>, non-afflicted, “Living Bread”, “Bread of Life”, 1</a:t>
            </a:r>
            <a:r>
              <a:rPr lang="en-US" sz="2000" baseline="30000" dirty="0"/>
              <a:t>st</a:t>
            </a:r>
            <a:r>
              <a:rPr lang="en-US" sz="2000" dirty="0"/>
              <a:t> leavened loaf) </a:t>
            </a:r>
          </a:p>
          <a:p>
            <a:pPr marL="291166" indent="-291166">
              <a:buFont typeface="Arial" panose="020B0604020202020204" pitchFamily="34" charset="0"/>
              <a:buChar char="•"/>
            </a:pPr>
            <a:r>
              <a:rPr lang="en-US" sz="2000" dirty="0"/>
              <a:t>Our cycles of Weeks (composed of days) are connected to the “daily sacrifices”, but Jesus Christ’ work are connected to the “annual sacrifices” pictured in the Jubilee. </a:t>
            </a:r>
          </a:p>
          <a:p>
            <a:pPr marL="291166" indent="-291166">
              <a:buFont typeface="Arial" panose="020B0604020202020204" pitchFamily="34" charset="0"/>
              <a:buChar char="•"/>
            </a:pPr>
            <a:r>
              <a:rPr lang="en-US" sz="2000" dirty="0"/>
              <a:t>Our cycles of Feast of Weeks (composed of days) correspond to Christ’ work of Jubilee cycles (composed of years) – connected through the lives of the apostles and Jesus. </a:t>
            </a:r>
            <a:r>
              <a:rPr lang="en-US" sz="2000" dirty="0">
                <a:hlinkClick r:id="rId12"/>
              </a:rPr>
              <a:t>1 John 1:1-3</a:t>
            </a:r>
            <a:r>
              <a:rPr lang="en-US" sz="2000" dirty="0"/>
              <a:t>, </a:t>
            </a:r>
            <a:r>
              <a:rPr lang="en-US" sz="2000" dirty="0">
                <a:hlinkClick r:id="rId13"/>
              </a:rPr>
              <a:t>1 Corinthians 11:1</a:t>
            </a:r>
            <a:endParaRPr lang="en-US" sz="2000" dirty="0"/>
          </a:p>
        </p:txBody>
      </p:sp>
    </p:spTree>
    <p:extLst>
      <p:ext uri="{BB962C8B-B14F-4D97-AF65-F5344CB8AC3E}">
        <p14:creationId xmlns:p14="http://schemas.microsoft.com/office/powerpoint/2010/main" val="693514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576775" y="1"/>
            <a:ext cx="5570807" cy="3995224"/>
          </a:xfrm>
        </p:spPr>
        <p:txBody>
          <a:bodyPr>
            <a:normAutofit/>
          </a:bodyPr>
          <a:lstStyle/>
          <a:p>
            <a:pPr algn="ctr"/>
            <a:r>
              <a:rPr lang="en-US" sz="8152" dirty="0"/>
              <a:t>Weeks/First Fruits – </a:t>
            </a:r>
            <a:br>
              <a:rPr lang="en-US" sz="8152" dirty="0"/>
            </a:br>
            <a:r>
              <a:rPr lang="en-US" sz="8152" dirty="0"/>
              <a:t>Pentecost</a:t>
            </a:r>
            <a:br>
              <a:rPr lang="en-US" dirty="0"/>
            </a:br>
            <a:r>
              <a:rPr lang="en-US" sz="1834" dirty="0"/>
              <a:t>Historical-Prophetic</a:t>
            </a:r>
          </a:p>
        </p:txBody>
      </p:sp>
      <p:sp>
        <p:nvSpPr>
          <p:cNvPr id="3" name="Content Placeholder 2">
            <a:extLst>
              <a:ext uri="{FF2B5EF4-FFF2-40B4-BE49-F238E27FC236}">
                <a16:creationId xmlns:a16="http://schemas.microsoft.com/office/drawing/2014/main" id="{42FB69BB-82F6-E941-9223-1C7744BBDA6F}"/>
              </a:ext>
            </a:extLst>
          </p:cNvPr>
          <p:cNvSpPr>
            <a:spLocks noGrp="1"/>
          </p:cNvSpPr>
          <p:nvPr>
            <p:ph idx="1"/>
          </p:nvPr>
        </p:nvSpPr>
        <p:spPr>
          <a:xfrm>
            <a:off x="576775" y="4304714"/>
            <a:ext cx="5570807" cy="3995224"/>
          </a:xfrm>
        </p:spPr>
        <p:txBody>
          <a:bodyPr>
            <a:normAutofit/>
          </a:bodyPr>
          <a:lstStyle/>
          <a:p>
            <a:pPr marL="0" indent="0">
              <a:buNone/>
            </a:pPr>
            <a:r>
              <a:rPr lang="en-US" sz="2000" dirty="0"/>
              <a:t>The Holy Spirit is poured out in power, establishing the New Covenant.</a:t>
            </a:r>
          </a:p>
          <a:p>
            <a:pPr marL="0" indent="0">
              <a:buNone/>
            </a:pPr>
            <a:r>
              <a:rPr lang="en-US" sz="2000" dirty="0"/>
              <a:t>The Two Leavened Loaves (</a:t>
            </a:r>
            <a:r>
              <a:rPr lang="en-US" sz="2000" dirty="0">
                <a:hlinkClick r:id="rId2"/>
              </a:rPr>
              <a:t>1 Corinthians 15:20-23</a:t>
            </a:r>
            <a:r>
              <a:rPr lang="en-US" sz="2000" dirty="0"/>
              <a:t>):</a:t>
            </a:r>
          </a:p>
          <a:p>
            <a:pPr marL="524098" indent="-524098">
              <a:buFont typeface="+mj-lt"/>
              <a:buAutoNum type="arabicPeriod"/>
            </a:pPr>
            <a:r>
              <a:rPr lang="en-US" sz="2000" dirty="0"/>
              <a:t>Jesus Christ (“2</a:t>
            </a:r>
            <a:r>
              <a:rPr lang="en-US" sz="2000" baseline="30000" dirty="0"/>
              <a:t>nd</a:t>
            </a:r>
            <a:r>
              <a:rPr lang="en-US" sz="2000" dirty="0"/>
              <a:t>“ ascension) – He </a:t>
            </a:r>
            <a:r>
              <a:rPr lang="en-US" sz="2000" u="sng" dirty="0"/>
              <a:t>learned</a:t>
            </a:r>
            <a:r>
              <a:rPr lang="en-US" sz="2000" dirty="0"/>
              <a:t> through His suffering </a:t>
            </a:r>
            <a:r>
              <a:rPr lang="en-US" sz="2000" dirty="0">
                <a:hlinkClick r:id="rId3"/>
              </a:rPr>
              <a:t>Hebrews 5:8</a:t>
            </a:r>
            <a:endParaRPr lang="en-US" sz="2000" dirty="0"/>
          </a:p>
          <a:p>
            <a:pPr marL="524098" indent="-524098">
              <a:buFont typeface="+mj-lt"/>
              <a:buAutoNum type="arabicPeriod"/>
            </a:pPr>
            <a:r>
              <a:rPr lang="en-US" sz="2000" dirty="0"/>
              <a:t>Later - His Bride (The Church) ascends at “2</a:t>
            </a:r>
            <a:r>
              <a:rPr lang="en-US" sz="2000" baseline="30000" dirty="0"/>
              <a:t>nd</a:t>
            </a:r>
            <a:r>
              <a:rPr lang="en-US" sz="2000" dirty="0"/>
              <a:t>” coming (</a:t>
            </a:r>
            <a:r>
              <a:rPr lang="en-US" dirty="0">
                <a:hlinkClick r:id="rId4"/>
              </a:rPr>
              <a:t>1 Thessalonians 4:17</a:t>
            </a:r>
            <a:r>
              <a:rPr lang="en-US" sz="2000" dirty="0"/>
              <a:t>) with the true knowledge of God, having made herself ready </a:t>
            </a:r>
            <a:r>
              <a:rPr lang="en-US" dirty="0">
                <a:hlinkClick r:id="rId5"/>
              </a:rPr>
              <a:t>Revelation 19:7</a:t>
            </a:r>
            <a:endParaRPr lang="en-US" sz="2000" dirty="0"/>
          </a:p>
          <a:p>
            <a:pPr marL="0" indent="0">
              <a:buNone/>
            </a:pPr>
            <a:r>
              <a:rPr lang="en-US" sz="2000" dirty="0"/>
              <a:t>Another name for Feast of Weeks: Feast of Leavened Bread (Newly Leavened Loaf with true knowledge of God)</a:t>
            </a:r>
          </a:p>
        </p:txBody>
      </p:sp>
    </p:spTree>
    <p:extLst>
      <p:ext uri="{BB962C8B-B14F-4D97-AF65-F5344CB8AC3E}">
        <p14:creationId xmlns:p14="http://schemas.microsoft.com/office/powerpoint/2010/main" val="2223335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472381" y="0"/>
            <a:ext cx="5915025" cy="1674055"/>
          </a:xfrm>
        </p:spPr>
        <p:txBody>
          <a:bodyPr>
            <a:normAutofit/>
          </a:bodyPr>
          <a:lstStyle/>
          <a:p>
            <a:pPr algn="ctr"/>
            <a:r>
              <a:rPr lang="en-US" sz="8152" dirty="0"/>
              <a:t>We Are Here</a:t>
            </a:r>
            <a:br>
              <a:rPr lang="en-US" dirty="0"/>
            </a:br>
            <a:endParaRPr lang="en-US" sz="1834" dirty="0"/>
          </a:p>
        </p:txBody>
      </p:sp>
      <p:sp>
        <p:nvSpPr>
          <p:cNvPr id="4" name="Text Placeholder 3">
            <a:extLst>
              <a:ext uri="{FF2B5EF4-FFF2-40B4-BE49-F238E27FC236}">
                <a16:creationId xmlns:a16="http://schemas.microsoft.com/office/drawing/2014/main" id="{B16728DA-7E74-9D49-92CC-56CA1DBA9B07}"/>
              </a:ext>
            </a:extLst>
          </p:cNvPr>
          <p:cNvSpPr>
            <a:spLocks noGrp="1"/>
          </p:cNvSpPr>
          <p:nvPr>
            <p:ph type="body" idx="1"/>
          </p:nvPr>
        </p:nvSpPr>
        <p:spPr>
          <a:xfrm>
            <a:off x="472381" y="1436913"/>
            <a:ext cx="2901255" cy="847054"/>
          </a:xfrm>
        </p:spPr>
        <p:txBody>
          <a:bodyPr>
            <a:noAutofit/>
          </a:bodyPr>
          <a:lstStyle/>
          <a:p>
            <a:r>
              <a:rPr lang="en-US" sz="4800" dirty="0"/>
              <a:t>Historical</a:t>
            </a:r>
          </a:p>
        </p:txBody>
      </p:sp>
      <p:sp>
        <p:nvSpPr>
          <p:cNvPr id="13" name="Content Placeholder 12">
            <a:extLst>
              <a:ext uri="{FF2B5EF4-FFF2-40B4-BE49-F238E27FC236}">
                <a16:creationId xmlns:a16="http://schemas.microsoft.com/office/drawing/2014/main" id="{FBD45C2F-56D4-0546-9CB9-64A6C51B50A3}"/>
              </a:ext>
            </a:extLst>
          </p:cNvPr>
          <p:cNvSpPr>
            <a:spLocks noGrp="1"/>
          </p:cNvSpPr>
          <p:nvPr>
            <p:ph sz="half" idx="2"/>
          </p:nvPr>
        </p:nvSpPr>
        <p:spPr>
          <a:xfrm>
            <a:off x="567320" y="3107198"/>
            <a:ext cx="2151149" cy="3518685"/>
          </a:xfrm>
        </p:spPr>
        <p:txBody>
          <a:bodyPr>
            <a:normAutofit fontScale="92500" lnSpcReduction="20000"/>
          </a:bodyPr>
          <a:lstStyle/>
          <a:p>
            <a:r>
              <a:rPr lang="en-US" dirty="0"/>
              <a:t>Past</a:t>
            </a:r>
          </a:p>
          <a:p>
            <a:r>
              <a:rPr lang="en-US" dirty="0"/>
              <a:t>Happened</a:t>
            </a:r>
          </a:p>
          <a:p>
            <a:r>
              <a:rPr lang="en-US" dirty="0"/>
              <a:t>Fulfilled </a:t>
            </a:r>
          </a:p>
          <a:p>
            <a:r>
              <a:rPr lang="en-US" dirty="0"/>
              <a:t>Concrete</a:t>
            </a:r>
          </a:p>
          <a:p>
            <a:r>
              <a:rPr lang="en-US" dirty="0"/>
              <a:t>Example</a:t>
            </a:r>
          </a:p>
          <a:p>
            <a:r>
              <a:rPr lang="en-US" dirty="0"/>
              <a:t>Revealed</a:t>
            </a:r>
          </a:p>
          <a:p>
            <a:r>
              <a:rPr lang="en-US" dirty="0"/>
              <a:t>Reality</a:t>
            </a:r>
          </a:p>
          <a:p>
            <a:r>
              <a:rPr lang="en-US" dirty="0"/>
              <a:t>Pioneered</a:t>
            </a:r>
          </a:p>
          <a:p>
            <a:r>
              <a:rPr lang="en-US" dirty="0"/>
              <a:t>Testimony</a:t>
            </a:r>
          </a:p>
          <a:p>
            <a:r>
              <a:rPr lang="en-US" dirty="0"/>
              <a:t>Applicable</a:t>
            </a:r>
          </a:p>
          <a:p>
            <a:endParaRPr lang="en-US" dirty="0"/>
          </a:p>
        </p:txBody>
      </p:sp>
      <p:sp>
        <p:nvSpPr>
          <p:cNvPr id="6" name="Text Placeholder 5">
            <a:extLst>
              <a:ext uri="{FF2B5EF4-FFF2-40B4-BE49-F238E27FC236}">
                <a16:creationId xmlns:a16="http://schemas.microsoft.com/office/drawing/2014/main" id="{A462A705-C640-3843-9393-D15713D4A7B0}"/>
              </a:ext>
            </a:extLst>
          </p:cNvPr>
          <p:cNvSpPr>
            <a:spLocks noGrp="1"/>
          </p:cNvSpPr>
          <p:nvPr>
            <p:ph type="body" sz="quarter" idx="3"/>
          </p:nvPr>
        </p:nvSpPr>
        <p:spPr>
          <a:xfrm>
            <a:off x="3471863" y="1436915"/>
            <a:ext cx="2915543" cy="847054"/>
          </a:xfrm>
        </p:spPr>
        <p:txBody>
          <a:bodyPr>
            <a:normAutofit/>
          </a:bodyPr>
          <a:lstStyle/>
          <a:p>
            <a:pPr algn="r"/>
            <a:r>
              <a:rPr lang="en-US" sz="4800" dirty="0"/>
              <a:t>Prophetic</a:t>
            </a:r>
            <a:r>
              <a:rPr lang="en-US" dirty="0"/>
              <a:t>  </a:t>
            </a:r>
          </a:p>
        </p:txBody>
      </p:sp>
      <p:sp>
        <p:nvSpPr>
          <p:cNvPr id="7" name="Content Placeholder 6">
            <a:extLst>
              <a:ext uri="{FF2B5EF4-FFF2-40B4-BE49-F238E27FC236}">
                <a16:creationId xmlns:a16="http://schemas.microsoft.com/office/drawing/2014/main" id="{E953A8AF-A8D2-0A42-881C-11F99B79793E}"/>
              </a:ext>
            </a:extLst>
          </p:cNvPr>
          <p:cNvSpPr>
            <a:spLocks noGrp="1"/>
          </p:cNvSpPr>
          <p:nvPr>
            <p:ph sz="quarter" idx="4"/>
          </p:nvPr>
        </p:nvSpPr>
        <p:spPr>
          <a:xfrm>
            <a:off x="3938955" y="3107196"/>
            <a:ext cx="2448452" cy="3518687"/>
          </a:xfrm>
        </p:spPr>
        <p:txBody>
          <a:bodyPr>
            <a:normAutofit fontScale="92500" lnSpcReduction="20000"/>
          </a:bodyPr>
          <a:lstStyle/>
          <a:p>
            <a:r>
              <a:rPr lang="en-US" dirty="0"/>
              <a:t>Future</a:t>
            </a:r>
          </a:p>
          <a:p>
            <a:r>
              <a:rPr lang="en-US" dirty="0"/>
              <a:t>Pre-conceptions</a:t>
            </a:r>
          </a:p>
          <a:p>
            <a:r>
              <a:rPr lang="en-US" dirty="0"/>
              <a:t>Unfulfilled</a:t>
            </a:r>
          </a:p>
          <a:p>
            <a:r>
              <a:rPr lang="en-US" dirty="0"/>
              <a:t>Vague</a:t>
            </a:r>
          </a:p>
          <a:p>
            <a:r>
              <a:rPr lang="en-US" dirty="0"/>
              <a:t>“Shadow”</a:t>
            </a:r>
          </a:p>
          <a:p>
            <a:r>
              <a:rPr lang="en-US" dirty="0"/>
              <a:t>Speculation</a:t>
            </a:r>
          </a:p>
          <a:p>
            <a:r>
              <a:rPr lang="en-US" dirty="0"/>
              <a:t>Imagination</a:t>
            </a:r>
          </a:p>
          <a:p>
            <a:r>
              <a:rPr lang="en-US" dirty="0"/>
              <a:t>Untraveled</a:t>
            </a:r>
          </a:p>
          <a:p>
            <a:r>
              <a:rPr lang="en-US" dirty="0"/>
              <a:t>Hearsay</a:t>
            </a:r>
          </a:p>
          <a:p>
            <a:r>
              <a:rPr lang="en-US" dirty="0"/>
              <a:t>“Through a glass, darkly”</a:t>
            </a:r>
          </a:p>
        </p:txBody>
      </p:sp>
      <p:sp>
        <p:nvSpPr>
          <p:cNvPr id="14" name="Right Arrow 13">
            <a:extLst>
              <a:ext uri="{FF2B5EF4-FFF2-40B4-BE49-F238E27FC236}">
                <a16:creationId xmlns:a16="http://schemas.microsoft.com/office/drawing/2014/main" id="{2DCCFAF4-28FC-3746-9B7D-CA46EA58A944}"/>
              </a:ext>
            </a:extLst>
          </p:cNvPr>
          <p:cNvSpPr/>
          <p:nvPr/>
        </p:nvSpPr>
        <p:spPr>
          <a:xfrm>
            <a:off x="3938955" y="2448681"/>
            <a:ext cx="2351726" cy="49380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834" dirty="0"/>
          </a:p>
        </p:txBody>
      </p:sp>
      <p:sp>
        <p:nvSpPr>
          <p:cNvPr id="15" name="Left Arrow 14">
            <a:extLst>
              <a:ext uri="{FF2B5EF4-FFF2-40B4-BE49-F238E27FC236}">
                <a16:creationId xmlns:a16="http://schemas.microsoft.com/office/drawing/2014/main" id="{C532CBC2-25A2-D942-9333-0986AAA209BD}"/>
              </a:ext>
            </a:extLst>
          </p:cNvPr>
          <p:cNvSpPr/>
          <p:nvPr/>
        </p:nvSpPr>
        <p:spPr>
          <a:xfrm>
            <a:off x="567320" y="2448681"/>
            <a:ext cx="2151149" cy="493803"/>
          </a:xfrm>
          <a:prstGeom prst="lef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4"/>
          </a:p>
        </p:txBody>
      </p:sp>
      <p:sp>
        <p:nvSpPr>
          <p:cNvPr id="16" name="Down Arrow 15">
            <a:extLst>
              <a:ext uri="{FF2B5EF4-FFF2-40B4-BE49-F238E27FC236}">
                <a16:creationId xmlns:a16="http://schemas.microsoft.com/office/drawing/2014/main" id="{8559F9AD-0BC7-7B4F-9CBD-EA0ED90E9BAD}"/>
              </a:ext>
            </a:extLst>
          </p:cNvPr>
          <p:cNvSpPr/>
          <p:nvPr/>
        </p:nvSpPr>
        <p:spPr>
          <a:xfrm>
            <a:off x="3005602" y="1436912"/>
            <a:ext cx="646220" cy="62725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4"/>
          </a:p>
        </p:txBody>
      </p:sp>
      <p:sp>
        <p:nvSpPr>
          <p:cNvPr id="3" name="TextBox 2">
            <a:extLst>
              <a:ext uri="{FF2B5EF4-FFF2-40B4-BE49-F238E27FC236}">
                <a16:creationId xmlns:a16="http://schemas.microsoft.com/office/drawing/2014/main" id="{132AD72C-96EC-B743-BBEB-01E88F4DB013}"/>
              </a:ext>
            </a:extLst>
          </p:cNvPr>
          <p:cNvSpPr txBox="1"/>
          <p:nvPr/>
        </p:nvSpPr>
        <p:spPr>
          <a:xfrm>
            <a:off x="1439328" y="7709486"/>
            <a:ext cx="3868616" cy="1107996"/>
          </a:xfrm>
          <a:prstGeom prst="rect">
            <a:avLst/>
          </a:prstGeom>
          <a:noFill/>
        </p:spPr>
        <p:txBody>
          <a:bodyPr wrap="square" rtlCol="0">
            <a:spAutoFit/>
          </a:bodyPr>
          <a:lstStyle/>
          <a:p>
            <a:pPr algn="ctr"/>
            <a:r>
              <a:rPr lang="en-US" sz="4800" dirty="0"/>
              <a:t>“Gap”</a:t>
            </a:r>
          </a:p>
          <a:p>
            <a:pPr algn="ctr"/>
            <a:r>
              <a:rPr lang="en-US" dirty="0">
                <a:hlinkClick r:id="rId2"/>
              </a:rPr>
              <a:t>Hebrews 1:1-3</a:t>
            </a:r>
            <a:endParaRPr lang="en-US" dirty="0"/>
          </a:p>
        </p:txBody>
      </p:sp>
    </p:spTree>
    <p:extLst>
      <p:ext uri="{BB962C8B-B14F-4D97-AF65-F5344CB8AC3E}">
        <p14:creationId xmlns:p14="http://schemas.microsoft.com/office/powerpoint/2010/main" val="788635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900333" y="0"/>
            <a:ext cx="5487073" cy="1674055"/>
          </a:xfrm>
        </p:spPr>
        <p:txBody>
          <a:bodyPr>
            <a:normAutofit/>
          </a:bodyPr>
          <a:lstStyle/>
          <a:p>
            <a:pPr algn="ctr"/>
            <a:r>
              <a:rPr lang="en-US" sz="4800" dirty="0"/>
              <a:t>Historic vs Prophetic</a:t>
            </a:r>
          </a:p>
        </p:txBody>
      </p:sp>
      <p:sp>
        <p:nvSpPr>
          <p:cNvPr id="13" name="Content Placeholder 12">
            <a:extLst>
              <a:ext uri="{FF2B5EF4-FFF2-40B4-BE49-F238E27FC236}">
                <a16:creationId xmlns:a16="http://schemas.microsoft.com/office/drawing/2014/main" id="{FBD45C2F-56D4-0546-9CB9-64A6C51B50A3}"/>
              </a:ext>
            </a:extLst>
          </p:cNvPr>
          <p:cNvSpPr>
            <a:spLocks noGrp="1"/>
          </p:cNvSpPr>
          <p:nvPr>
            <p:ph sz="half" idx="2"/>
          </p:nvPr>
        </p:nvSpPr>
        <p:spPr>
          <a:xfrm>
            <a:off x="567320" y="1266092"/>
            <a:ext cx="2695581" cy="7371469"/>
          </a:xfrm>
        </p:spPr>
        <p:txBody>
          <a:bodyPr>
            <a:normAutofit/>
          </a:bodyPr>
          <a:lstStyle/>
          <a:p>
            <a:r>
              <a:rPr lang="en-US" sz="1800" dirty="0"/>
              <a:t>Christ Pioneered </a:t>
            </a:r>
            <a:r>
              <a:rPr lang="en-US" sz="1800" dirty="0">
                <a:hlinkClick r:id="rId2"/>
              </a:rPr>
              <a:t>Hebrews 2:10</a:t>
            </a:r>
            <a:endParaRPr lang="en-US" sz="1800" dirty="0"/>
          </a:p>
          <a:p>
            <a:r>
              <a:rPr lang="en-US" sz="1800" dirty="0"/>
              <a:t>Christ came to fulfill </a:t>
            </a:r>
            <a:r>
              <a:rPr lang="en-US" sz="1800" dirty="0">
                <a:hlinkClick r:id="rId3"/>
              </a:rPr>
              <a:t>Matthew 5:17</a:t>
            </a:r>
            <a:endParaRPr lang="en-US" sz="1800" dirty="0"/>
          </a:p>
          <a:p>
            <a:r>
              <a:rPr lang="en-US" sz="1800" dirty="0"/>
              <a:t>Testimony of what is known </a:t>
            </a:r>
            <a:r>
              <a:rPr lang="en-US" sz="1800" dirty="0">
                <a:hlinkClick r:id="rId4"/>
              </a:rPr>
              <a:t>John 3:11</a:t>
            </a:r>
            <a:endParaRPr lang="en-US" sz="1800" dirty="0"/>
          </a:p>
          <a:p>
            <a:r>
              <a:rPr lang="en-US" sz="1800" dirty="0"/>
              <a:t>Reality </a:t>
            </a:r>
            <a:r>
              <a:rPr lang="en-US" sz="1800" dirty="0">
                <a:hlinkClick r:id="rId5"/>
              </a:rPr>
              <a:t>Colossians 2:17</a:t>
            </a:r>
            <a:r>
              <a:rPr lang="en-US" sz="1800" dirty="0"/>
              <a:t>, </a:t>
            </a:r>
            <a:r>
              <a:rPr lang="en-US" sz="1800" dirty="0">
                <a:hlinkClick r:id="rId6"/>
              </a:rPr>
              <a:t>Hebrews 10:1</a:t>
            </a:r>
            <a:endParaRPr lang="en-US" sz="1800" dirty="0"/>
          </a:p>
          <a:p>
            <a:endParaRPr lang="en-US" dirty="0"/>
          </a:p>
        </p:txBody>
      </p:sp>
      <p:sp>
        <p:nvSpPr>
          <p:cNvPr id="7" name="Content Placeholder 6">
            <a:extLst>
              <a:ext uri="{FF2B5EF4-FFF2-40B4-BE49-F238E27FC236}">
                <a16:creationId xmlns:a16="http://schemas.microsoft.com/office/drawing/2014/main" id="{E953A8AF-A8D2-0A42-881C-11F99B79793E}"/>
              </a:ext>
            </a:extLst>
          </p:cNvPr>
          <p:cNvSpPr>
            <a:spLocks noGrp="1"/>
          </p:cNvSpPr>
          <p:nvPr>
            <p:ph sz="quarter" idx="4"/>
          </p:nvPr>
        </p:nvSpPr>
        <p:spPr>
          <a:xfrm>
            <a:off x="3484365" y="1266091"/>
            <a:ext cx="2903042" cy="7371471"/>
          </a:xfrm>
        </p:spPr>
        <p:txBody>
          <a:bodyPr>
            <a:normAutofit/>
          </a:bodyPr>
          <a:lstStyle/>
          <a:p>
            <a:r>
              <a:rPr lang="en-US" sz="1800" dirty="0"/>
              <a:t>Limitations of prophesy </a:t>
            </a:r>
            <a:r>
              <a:rPr lang="en-US" sz="1800" dirty="0">
                <a:hlinkClick r:id="rId7"/>
              </a:rPr>
              <a:t>1 Corinthians 13:8-10</a:t>
            </a:r>
            <a:endParaRPr lang="en-US" sz="1800" dirty="0"/>
          </a:p>
          <a:p>
            <a:r>
              <a:rPr lang="en-US" sz="1800" dirty="0"/>
              <a:t>Through a glass, darkly </a:t>
            </a:r>
            <a:r>
              <a:rPr lang="en-US" sz="1800" dirty="0">
                <a:hlinkClick r:id="rId8"/>
              </a:rPr>
              <a:t>1 Corinthians 13:12</a:t>
            </a:r>
            <a:endParaRPr lang="en-US" sz="1800" dirty="0"/>
          </a:p>
          <a:p>
            <a:r>
              <a:rPr lang="en-US" sz="1800" dirty="0"/>
              <a:t>Shadow </a:t>
            </a:r>
            <a:r>
              <a:rPr lang="en-US" sz="1800" dirty="0">
                <a:hlinkClick r:id="rId5"/>
              </a:rPr>
              <a:t>Colossians 2:17</a:t>
            </a:r>
            <a:r>
              <a:rPr lang="en-US" sz="1800" dirty="0"/>
              <a:t>, </a:t>
            </a:r>
            <a:r>
              <a:rPr lang="en-US" sz="1800" dirty="0">
                <a:hlinkClick r:id="rId6"/>
              </a:rPr>
              <a:t>Hebrews 10:1</a:t>
            </a:r>
            <a:endParaRPr lang="en-US" sz="1800" dirty="0"/>
          </a:p>
        </p:txBody>
      </p:sp>
      <p:cxnSp>
        <p:nvCxnSpPr>
          <p:cNvPr id="8" name="Straight Connector 7">
            <a:extLst>
              <a:ext uri="{FF2B5EF4-FFF2-40B4-BE49-F238E27FC236}">
                <a16:creationId xmlns:a16="http://schemas.microsoft.com/office/drawing/2014/main" id="{8BB15478-2081-DC4B-945B-E1285DFE8DE9}"/>
              </a:ext>
            </a:extLst>
          </p:cNvPr>
          <p:cNvCxnSpPr>
            <a:cxnSpLocks/>
          </p:cNvCxnSpPr>
          <p:nvPr/>
        </p:nvCxnSpPr>
        <p:spPr>
          <a:xfrm>
            <a:off x="3373636" y="1406769"/>
            <a:ext cx="0" cy="723079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6897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450166" y="548640"/>
            <a:ext cx="5978769" cy="3167837"/>
          </a:xfrm>
        </p:spPr>
        <p:txBody>
          <a:bodyPr>
            <a:normAutofit fontScale="90000"/>
          </a:bodyPr>
          <a:lstStyle/>
          <a:p>
            <a:pPr algn="ctr"/>
            <a:r>
              <a:rPr lang="en-US" sz="8152" dirty="0"/>
              <a:t>Blowing/ Breath</a:t>
            </a:r>
            <a:br>
              <a:rPr lang="en-US" sz="8152" dirty="0"/>
            </a:br>
            <a:r>
              <a:rPr lang="en-US" sz="8152" dirty="0"/>
              <a:t>[Trumpets]</a:t>
            </a:r>
            <a:br>
              <a:rPr lang="en-US" dirty="0"/>
            </a:br>
            <a:r>
              <a:rPr lang="en-US" sz="1834" dirty="0"/>
              <a:t>Historical-Prophetic</a:t>
            </a:r>
          </a:p>
        </p:txBody>
      </p:sp>
      <p:sp>
        <p:nvSpPr>
          <p:cNvPr id="3" name="Content Placeholder 2">
            <a:extLst>
              <a:ext uri="{FF2B5EF4-FFF2-40B4-BE49-F238E27FC236}">
                <a16:creationId xmlns:a16="http://schemas.microsoft.com/office/drawing/2014/main" id="{42FB69BB-82F6-E941-9223-1C7744BBDA6F}"/>
              </a:ext>
            </a:extLst>
          </p:cNvPr>
          <p:cNvSpPr>
            <a:spLocks noGrp="1"/>
          </p:cNvSpPr>
          <p:nvPr>
            <p:ph idx="1"/>
          </p:nvPr>
        </p:nvSpPr>
        <p:spPr>
          <a:xfrm>
            <a:off x="450166" y="4290646"/>
            <a:ext cx="5978770" cy="3167837"/>
          </a:xfrm>
        </p:spPr>
        <p:txBody>
          <a:bodyPr>
            <a:normAutofit/>
          </a:bodyPr>
          <a:lstStyle/>
          <a:p>
            <a:pPr marL="0" indent="0" algn="ctr">
              <a:buNone/>
            </a:pPr>
            <a:r>
              <a:rPr lang="en-US" sz="4800" u="sng" dirty="0"/>
              <a:t>Culmination</a:t>
            </a:r>
            <a:r>
              <a:rPr lang="en-US" sz="4800" dirty="0"/>
              <a:t> - “2</a:t>
            </a:r>
            <a:r>
              <a:rPr lang="en-US" sz="4800" baseline="30000" dirty="0"/>
              <a:t>nd</a:t>
            </a:r>
            <a:r>
              <a:rPr lang="en-US" sz="4800" dirty="0"/>
              <a:t>” coming of Jesus Christ</a:t>
            </a:r>
          </a:p>
          <a:p>
            <a:pPr marL="0" indent="0" algn="ctr">
              <a:buNone/>
            </a:pPr>
            <a:r>
              <a:rPr lang="en-US" sz="2800" dirty="0">
                <a:hlinkClick r:id="rId2"/>
              </a:rPr>
              <a:t>Revelation 11:15-17</a:t>
            </a:r>
            <a:endParaRPr lang="en-US" sz="2800" dirty="0"/>
          </a:p>
        </p:txBody>
      </p:sp>
    </p:spTree>
    <p:extLst>
      <p:ext uri="{BB962C8B-B14F-4D97-AF65-F5344CB8AC3E}">
        <p14:creationId xmlns:p14="http://schemas.microsoft.com/office/powerpoint/2010/main" val="2862883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1928297" y="1536665"/>
            <a:ext cx="10714593" cy="1488138"/>
          </a:xfrm>
        </p:spPr>
        <p:txBody>
          <a:bodyPr>
            <a:normAutofit/>
          </a:bodyPr>
          <a:lstStyle/>
          <a:p>
            <a:pPr algn="ctr"/>
            <a:r>
              <a:rPr lang="en-US" sz="8152" dirty="0"/>
              <a:t>Atonement</a:t>
            </a:r>
            <a:br>
              <a:rPr lang="en-US" dirty="0"/>
            </a:br>
            <a:r>
              <a:rPr lang="en-US" sz="1834" dirty="0"/>
              <a:t>Historical-Prophetic</a:t>
            </a:r>
          </a:p>
        </p:txBody>
      </p:sp>
      <p:sp>
        <p:nvSpPr>
          <p:cNvPr id="3" name="Content Placeholder 2">
            <a:extLst>
              <a:ext uri="{FF2B5EF4-FFF2-40B4-BE49-F238E27FC236}">
                <a16:creationId xmlns:a16="http://schemas.microsoft.com/office/drawing/2014/main" id="{42FB69BB-82F6-E941-9223-1C7744BBDA6F}"/>
              </a:ext>
            </a:extLst>
          </p:cNvPr>
          <p:cNvSpPr>
            <a:spLocks noGrp="1"/>
          </p:cNvSpPr>
          <p:nvPr>
            <p:ph idx="1"/>
          </p:nvPr>
        </p:nvSpPr>
        <p:spPr>
          <a:xfrm>
            <a:off x="604912" y="3164130"/>
            <a:ext cx="5655212" cy="4294354"/>
          </a:xfrm>
        </p:spPr>
        <p:txBody>
          <a:bodyPr>
            <a:normAutofit/>
          </a:bodyPr>
          <a:lstStyle/>
          <a:p>
            <a:pPr marL="0" indent="0" algn="ctr">
              <a:buNone/>
            </a:pPr>
            <a:r>
              <a:rPr lang="en-US" sz="4800" dirty="0"/>
              <a:t>Putting away of Satan </a:t>
            </a:r>
            <a:r>
              <a:rPr lang="en-US" sz="4000" dirty="0">
                <a:hlinkClick r:id="rId2"/>
              </a:rPr>
              <a:t>Revelation 20:1-3</a:t>
            </a:r>
            <a:endParaRPr lang="en-US" sz="4000" dirty="0"/>
          </a:p>
        </p:txBody>
      </p:sp>
    </p:spTree>
    <p:extLst>
      <p:ext uri="{BB962C8B-B14F-4D97-AF65-F5344CB8AC3E}">
        <p14:creationId xmlns:p14="http://schemas.microsoft.com/office/powerpoint/2010/main" val="2009302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576775" y="1536665"/>
            <a:ext cx="5739619" cy="1488138"/>
          </a:xfrm>
        </p:spPr>
        <p:txBody>
          <a:bodyPr>
            <a:normAutofit/>
          </a:bodyPr>
          <a:lstStyle/>
          <a:p>
            <a:pPr algn="ctr"/>
            <a:r>
              <a:rPr lang="en-US" sz="8152" dirty="0"/>
              <a:t>Tabernacles</a:t>
            </a:r>
            <a:br>
              <a:rPr lang="en-US" dirty="0"/>
            </a:br>
            <a:r>
              <a:rPr lang="en-US" sz="1834" dirty="0"/>
              <a:t>Historical-Prophetic</a:t>
            </a:r>
          </a:p>
        </p:txBody>
      </p:sp>
      <p:sp>
        <p:nvSpPr>
          <p:cNvPr id="3" name="Content Placeholder 2">
            <a:extLst>
              <a:ext uri="{FF2B5EF4-FFF2-40B4-BE49-F238E27FC236}">
                <a16:creationId xmlns:a16="http://schemas.microsoft.com/office/drawing/2014/main" id="{42FB69BB-82F6-E941-9223-1C7744BBDA6F}"/>
              </a:ext>
            </a:extLst>
          </p:cNvPr>
          <p:cNvSpPr>
            <a:spLocks noGrp="1"/>
          </p:cNvSpPr>
          <p:nvPr>
            <p:ph idx="1"/>
          </p:nvPr>
        </p:nvSpPr>
        <p:spPr>
          <a:xfrm>
            <a:off x="576775" y="3164130"/>
            <a:ext cx="5739619" cy="4294354"/>
          </a:xfrm>
        </p:spPr>
        <p:txBody>
          <a:bodyPr>
            <a:normAutofit/>
          </a:bodyPr>
          <a:lstStyle/>
          <a:p>
            <a:pPr marL="0" indent="0" algn="ctr">
              <a:buNone/>
            </a:pPr>
            <a:r>
              <a:rPr lang="en-US" sz="6000" dirty="0"/>
              <a:t>Covered Later</a:t>
            </a:r>
          </a:p>
        </p:txBody>
      </p:sp>
    </p:spTree>
    <p:extLst>
      <p:ext uri="{BB962C8B-B14F-4D97-AF65-F5344CB8AC3E}">
        <p14:creationId xmlns:p14="http://schemas.microsoft.com/office/powerpoint/2010/main" val="2515812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633046" y="1536665"/>
            <a:ext cx="5387926" cy="1488138"/>
          </a:xfrm>
        </p:spPr>
        <p:txBody>
          <a:bodyPr>
            <a:normAutofit/>
          </a:bodyPr>
          <a:lstStyle/>
          <a:p>
            <a:pPr algn="ctr"/>
            <a:r>
              <a:rPr lang="en-US" sz="8152" dirty="0"/>
              <a:t>8</a:t>
            </a:r>
            <a:r>
              <a:rPr lang="en-US" sz="8152" baseline="30000" dirty="0"/>
              <a:t>th</a:t>
            </a:r>
            <a:r>
              <a:rPr lang="en-US" sz="8152" dirty="0"/>
              <a:t> Day</a:t>
            </a:r>
            <a:br>
              <a:rPr lang="en-US" dirty="0"/>
            </a:br>
            <a:r>
              <a:rPr lang="en-US" sz="1834" dirty="0"/>
              <a:t>Historical-Prophetic</a:t>
            </a:r>
          </a:p>
        </p:txBody>
      </p:sp>
      <p:sp>
        <p:nvSpPr>
          <p:cNvPr id="3" name="Content Placeholder 2">
            <a:extLst>
              <a:ext uri="{FF2B5EF4-FFF2-40B4-BE49-F238E27FC236}">
                <a16:creationId xmlns:a16="http://schemas.microsoft.com/office/drawing/2014/main" id="{42FB69BB-82F6-E941-9223-1C7744BBDA6F}"/>
              </a:ext>
            </a:extLst>
          </p:cNvPr>
          <p:cNvSpPr>
            <a:spLocks noGrp="1"/>
          </p:cNvSpPr>
          <p:nvPr>
            <p:ph idx="1"/>
          </p:nvPr>
        </p:nvSpPr>
        <p:spPr>
          <a:xfrm>
            <a:off x="633046" y="3573194"/>
            <a:ext cx="5387926" cy="3885290"/>
          </a:xfrm>
        </p:spPr>
        <p:txBody>
          <a:bodyPr>
            <a:normAutofit/>
          </a:bodyPr>
          <a:lstStyle/>
          <a:p>
            <a:pPr marL="0" indent="0" algn="ctr">
              <a:buNone/>
            </a:pPr>
            <a:r>
              <a:rPr lang="en-US" sz="6000" dirty="0"/>
              <a:t>Covered Later</a:t>
            </a:r>
          </a:p>
        </p:txBody>
      </p:sp>
    </p:spTree>
    <p:extLst>
      <p:ext uri="{BB962C8B-B14F-4D97-AF65-F5344CB8AC3E}">
        <p14:creationId xmlns:p14="http://schemas.microsoft.com/office/powerpoint/2010/main" val="3773723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69B9-94D3-964A-A505-614174A8867C}"/>
              </a:ext>
            </a:extLst>
          </p:cNvPr>
          <p:cNvSpPr>
            <a:spLocks noGrp="1"/>
          </p:cNvSpPr>
          <p:nvPr>
            <p:ph type="title"/>
          </p:nvPr>
        </p:nvSpPr>
        <p:spPr>
          <a:xfrm>
            <a:off x="351692" y="239151"/>
            <a:ext cx="5866228" cy="1871003"/>
          </a:xfrm>
        </p:spPr>
        <p:txBody>
          <a:bodyPr>
            <a:noAutofit/>
          </a:bodyPr>
          <a:lstStyle/>
          <a:p>
            <a:pPr algn="ctr"/>
            <a:r>
              <a:rPr lang="en-US" sz="7200" dirty="0"/>
              <a:t>Inconsistencies of The Cross?</a:t>
            </a:r>
          </a:p>
        </p:txBody>
      </p:sp>
      <p:sp>
        <p:nvSpPr>
          <p:cNvPr id="3" name="Content Placeholder 2">
            <a:extLst>
              <a:ext uri="{FF2B5EF4-FFF2-40B4-BE49-F238E27FC236}">
                <a16:creationId xmlns:a16="http://schemas.microsoft.com/office/drawing/2014/main" id="{42FB69BB-82F6-E941-9223-1C7744BBDA6F}"/>
              </a:ext>
            </a:extLst>
          </p:cNvPr>
          <p:cNvSpPr>
            <a:spLocks noGrp="1"/>
          </p:cNvSpPr>
          <p:nvPr>
            <p:ph idx="1"/>
          </p:nvPr>
        </p:nvSpPr>
        <p:spPr>
          <a:xfrm>
            <a:off x="787790" y="2236763"/>
            <a:ext cx="5219115" cy="6513342"/>
          </a:xfrm>
        </p:spPr>
        <p:txBody>
          <a:bodyPr>
            <a:normAutofit/>
          </a:bodyPr>
          <a:lstStyle/>
          <a:p>
            <a:pPr marL="0" indent="0">
              <a:buNone/>
            </a:pPr>
            <a:r>
              <a:rPr lang="en-US" sz="2800" dirty="0"/>
              <a:t>Passover Fulfillment:</a:t>
            </a:r>
          </a:p>
          <a:p>
            <a:pPr marL="0" indent="0">
              <a:buNone/>
            </a:pPr>
            <a:r>
              <a:rPr lang="en-US" sz="2400" dirty="0"/>
              <a:t>For Christ, our Passover lamb, has been sacrificed. </a:t>
            </a:r>
            <a:r>
              <a:rPr lang="en-US" sz="2400" dirty="0">
                <a:hlinkClick r:id="rId2"/>
              </a:rPr>
              <a:t>1 Corinthians 5:7</a:t>
            </a:r>
            <a:endParaRPr lang="en-US" sz="2400" dirty="0"/>
          </a:p>
          <a:p>
            <a:pPr marL="0" indent="0">
              <a:buNone/>
            </a:pPr>
            <a:r>
              <a:rPr lang="en-US" sz="2800" dirty="0"/>
              <a:t>Atonement Fulfillments:</a:t>
            </a:r>
          </a:p>
          <a:p>
            <a:r>
              <a:rPr lang="en-US" sz="2400" dirty="0"/>
              <a:t>Access to the Most Holy Place through the tearing of the curtain (body of Jesus Christ), </a:t>
            </a:r>
            <a:r>
              <a:rPr lang="en-US" sz="2400" dirty="0">
                <a:hlinkClick r:id="rId3"/>
              </a:rPr>
              <a:t>Hebrews 9:7</a:t>
            </a:r>
            <a:r>
              <a:rPr lang="en-US" sz="2400" dirty="0"/>
              <a:t>, </a:t>
            </a:r>
            <a:r>
              <a:rPr lang="en-US" sz="2400" dirty="0">
                <a:hlinkClick r:id="rId4"/>
              </a:rPr>
              <a:t>Hebrews 10:19-21</a:t>
            </a:r>
            <a:r>
              <a:rPr lang="en-US" sz="2400" dirty="0"/>
              <a:t>, </a:t>
            </a:r>
            <a:r>
              <a:rPr lang="en-US" sz="2400" dirty="0">
                <a:hlinkClick r:id="rId5"/>
              </a:rPr>
              <a:t>Matthew 27:51</a:t>
            </a:r>
            <a:r>
              <a:rPr lang="en-US" sz="2400" dirty="0"/>
              <a:t>, </a:t>
            </a:r>
            <a:r>
              <a:rPr lang="en-US" sz="2400" dirty="0">
                <a:hlinkClick r:id="rId6"/>
              </a:rPr>
              <a:t>Hebrews 6:18-20</a:t>
            </a:r>
            <a:endParaRPr lang="en-US" sz="2400" dirty="0"/>
          </a:p>
          <a:p>
            <a:r>
              <a:rPr lang="en-US" sz="2400" dirty="0"/>
              <a:t>Atonement/covering of sin. </a:t>
            </a:r>
            <a:r>
              <a:rPr lang="en-US" sz="2400" dirty="0">
                <a:hlinkClick r:id="rId7"/>
              </a:rPr>
              <a:t>1 John 4:10</a:t>
            </a:r>
            <a:r>
              <a:rPr lang="en-US" sz="2400" dirty="0"/>
              <a:t>, </a:t>
            </a:r>
            <a:r>
              <a:rPr lang="en-US" sz="2400" dirty="0">
                <a:hlinkClick r:id="rId8"/>
              </a:rPr>
              <a:t>Romans 3:25</a:t>
            </a:r>
            <a:r>
              <a:rPr lang="en-US" sz="2400" dirty="0"/>
              <a:t>, </a:t>
            </a:r>
            <a:r>
              <a:rPr lang="en-US" sz="2400" dirty="0">
                <a:hlinkClick r:id="rId9"/>
              </a:rPr>
              <a:t>1 John 2:1-2</a:t>
            </a:r>
            <a:endParaRPr lang="en-US" sz="2400" dirty="0"/>
          </a:p>
          <a:p>
            <a:r>
              <a:rPr lang="en-US" sz="2700" dirty="0"/>
              <a:t>Putting away Satan (</a:t>
            </a:r>
            <a:r>
              <a:rPr lang="en-US" sz="2700" dirty="0">
                <a:hlinkClick r:id="rId10"/>
              </a:rPr>
              <a:t>James 4:7</a:t>
            </a:r>
            <a:r>
              <a:rPr lang="en-US" sz="2700" dirty="0"/>
              <a:t>, </a:t>
            </a:r>
            <a:r>
              <a:rPr lang="en-US" sz="2700" dirty="0">
                <a:hlinkClick r:id="rId11"/>
              </a:rPr>
              <a:t>John 12:31</a:t>
            </a:r>
            <a:r>
              <a:rPr lang="en-US" sz="2700" dirty="0"/>
              <a:t>)</a:t>
            </a:r>
          </a:p>
          <a:p>
            <a:r>
              <a:rPr lang="en-US" sz="2700" dirty="0"/>
              <a:t>Jesus Christ learned submission through His suffering. </a:t>
            </a:r>
            <a:r>
              <a:rPr lang="en-US" sz="2700" dirty="0">
                <a:hlinkClick r:id="rId12"/>
              </a:rPr>
              <a:t>Hebrews 5:7-9</a:t>
            </a:r>
            <a:endParaRPr lang="en-US" sz="2700" dirty="0"/>
          </a:p>
          <a:p>
            <a:pPr marL="0" indent="0" algn="ctr">
              <a:buNone/>
            </a:pPr>
            <a:endParaRPr lang="en-US" dirty="0"/>
          </a:p>
        </p:txBody>
      </p:sp>
    </p:spTree>
    <p:extLst>
      <p:ext uri="{BB962C8B-B14F-4D97-AF65-F5344CB8AC3E}">
        <p14:creationId xmlns:p14="http://schemas.microsoft.com/office/powerpoint/2010/main" val="2182861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788D6-9777-814D-AA29-8B84C492BA09}"/>
              </a:ext>
            </a:extLst>
          </p:cNvPr>
          <p:cNvSpPr>
            <a:spLocks noGrp="1"/>
          </p:cNvSpPr>
          <p:nvPr>
            <p:ph type="title"/>
          </p:nvPr>
        </p:nvSpPr>
        <p:spPr>
          <a:xfrm>
            <a:off x="471488" y="496048"/>
            <a:ext cx="5915025" cy="1009195"/>
          </a:xfrm>
        </p:spPr>
        <p:txBody>
          <a:bodyPr>
            <a:normAutofit/>
          </a:bodyPr>
          <a:lstStyle/>
          <a:p>
            <a:pPr algn="ctr"/>
            <a:r>
              <a:rPr lang="en-US" sz="3600" dirty="0"/>
              <a:t>Access to The Most Holy Place</a:t>
            </a:r>
          </a:p>
        </p:txBody>
      </p:sp>
      <p:sp>
        <p:nvSpPr>
          <p:cNvPr id="3" name="Content Placeholder 2">
            <a:extLst>
              <a:ext uri="{FF2B5EF4-FFF2-40B4-BE49-F238E27FC236}">
                <a16:creationId xmlns:a16="http://schemas.microsoft.com/office/drawing/2014/main" id="{E429069D-8411-1042-BCE2-8F94A0C25F44}"/>
              </a:ext>
            </a:extLst>
          </p:cNvPr>
          <p:cNvSpPr>
            <a:spLocks noGrp="1"/>
          </p:cNvSpPr>
          <p:nvPr>
            <p:ph idx="1"/>
          </p:nvPr>
        </p:nvSpPr>
        <p:spPr>
          <a:xfrm>
            <a:off x="471488" y="1505244"/>
            <a:ext cx="5915025" cy="6886562"/>
          </a:xfrm>
        </p:spPr>
        <p:txBody>
          <a:bodyPr>
            <a:normAutofit lnSpcReduction="10000"/>
          </a:bodyPr>
          <a:lstStyle/>
          <a:p>
            <a:pPr marL="0" indent="0">
              <a:buNone/>
            </a:pPr>
            <a:r>
              <a:rPr lang="en-US" dirty="0"/>
              <a:t>But only the high priest entered the inner room, and that only once a year, and never without blood, which he offered for himself and for the sins the people had committed in ignorance. </a:t>
            </a:r>
            <a:r>
              <a:rPr lang="en-US" dirty="0">
                <a:hlinkClick r:id="rId2"/>
              </a:rPr>
              <a:t>Hebrews 9:7</a:t>
            </a:r>
            <a:endParaRPr lang="en-US" dirty="0"/>
          </a:p>
          <a:p>
            <a:pPr marL="0" indent="0">
              <a:buNone/>
            </a:pPr>
            <a:endParaRPr lang="en-US" dirty="0"/>
          </a:p>
          <a:p>
            <a:pPr marL="0" indent="0">
              <a:buNone/>
            </a:pPr>
            <a:r>
              <a:rPr lang="en-US" dirty="0"/>
              <a:t>At that moment [when Jesus gave up His Spirit] the curtain of the temple was torn in two from top to bottom. </a:t>
            </a:r>
            <a:r>
              <a:rPr lang="en-US" dirty="0">
                <a:hlinkClick r:id="rId3"/>
              </a:rPr>
              <a:t>Matthew 27:51</a:t>
            </a:r>
            <a:endParaRPr lang="en-US" dirty="0"/>
          </a:p>
          <a:p>
            <a:pPr marL="0" indent="0">
              <a:buNone/>
            </a:pPr>
            <a:endParaRPr lang="en-US" dirty="0"/>
          </a:p>
          <a:p>
            <a:pPr marL="0" indent="0">
              <a:buNone/>
            </a:pPr>
            <a:r>
              <a:rPr lang="en-US" dirty="0"/>
              <a:t>We have confidence to enter the Most Holy Place by the blood of Jesus. </a:t>
            </a:r>
            <a:r>
              <a:rPr lang="en-US" dirty="0">
                <a:hlinkClick r:id="rId4"/>
              </a:rPr>
              <a:t>Hebrews 10:19</a:t>
            </a:r>
            <a:endParaRPr lang="en-US" dirty="0"/>
          </a:p>
          <a:p>
            <a:pPr marL="0" indent="0">
              <a:buNone/>
            </a:pPr>
            <a:endParaRPr lang="en-US" dirty="0"/>
          </a:p>
          <a:p>
            <a:pPr marL="0" indent="0">
              <a:buNone/>
            </a:pPr>
            <a:r>
              <a:rPr lang="en-US" dirty="0"/>
              <a:t>God did this so that, by two unchangeable things in which it is impossible for God to lie, we who have fled to take hold of the hope set before us may be greatly encouraged. We have this hope as an anchor for the soul, firm and secure. It enters the inner sanctuary behind the curtain,</a:t>
            </a:r>
            <a:r>
              <a:rPr lang="en-US" b="1" dirty="0"/>
              <a:t> </a:t>
            </a:r>
            <a:r>
              <a:rPr lang="en-US" dirty="0"/>
              <a:t>where our forerunner, Jesus, has entered on our behalf. He has become a high priest forever, in the order of Melchizedek. </a:t>
            </a:r>
            <a:r>
              <a:rPr lang="en-US" dirty="0">
                <a:hlinkClick r:id="rId5"/>
              </a:rPr>
              <a:t>Hebrews 6:18-20</a:t>
            </a:r>
            <a:endParaRPr lang="en-US" dirty="0"/>
          </a:p>
        </p:txBody>
      </p:sp>
    </p:spTree>
    <p:extLst>
      <p:ext uri="{BB962C8B-B14F-4D97-AF65-F5344CB8AC3E}">
        <p14:creationId xmlns:p14="http://schemas.microsoft.com/office/powerpoint/2010/main" val="1597486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13F2-3900-2846-949B-396CF7A03C40}"/>
              </a:ext>
            </a:extLst>
          </p:cNvPr>
          <p:cNvSpPr>
            <a:spLocks noGrp="1"/>
          </p:cNvSpPr>
          <p:nvPr>
            <p:ph type="title"/>
          </p:nvPr>
        </p:nvSpPr>
        <p:spPr>
          <a:xfrm>
            <a:off x="471488" y="496048"/>
            <a:ext cx="5915025" cy="1290549"/>
          </a:xfrm>
        </p:spPr>
        <p:txBody>
          <a:bodyPr>
            <a:normAutofit/>
          </a:bodyPr>
          <a:lstStyle/>
          <a:p>
            <a:pPr algn="ctr"/>
            <a:r>
              <a:rPr lang="en-US" sz="4000" dirty="0"/>
              <a:t>Atonement/Covering of Sin</a:t>
            </a:r>
          </a:p>
        </p:txBody>
      </p:sp>
      <p:sp>
        <p:nvSpPr>
          <p:cNvPr id="3" name="Content Placeholder 2">
            <a:extLst>
              <a:ext uri="{FF2B5EF4-FFF2-40B4-BE49-F238E27FC236}">
                <a16:creationId xmlns:a16="http://schemas.microsoft.com/office/drawing/2014/main" id="{EE6C1FB5-8F12-0946-9156-2A1301492960}"/>
              </a:ext>
            </a:extLst>
          </p:cNvPr>
          <p:cNvSpPr>
            <a:spLocks noGrp="1"/>
          </p:cNvSpPr>
          <p:nvPr>
            <p:ph idx="1"/>
          </p:nvPr>
        </p:nvSpPr>
        <p:spPr>
          <a:xfrm>
            <a:off x="471488" y="1969478"/>
            <a:ext cx="5915025" cy="6422328"/>
          </a:xfrm>
        </p:spPr>
        <p:txBody>
          <a:bodyPr/>
          <a:lstStyle/>
          <a:p>
            <a:pPr marL="0" indent="0">
              <a:buNone/>
            </a:pPr>
            <a:r>
              <a:rPr lang="en-US" dirty="0"/>
              <a:t>This is love: not that we loved God, but that he loved us and sent his Son as an atoning sacrifice for our sins. </a:t>
            </a:r>
            <a:r>
              <a:rPr lang="en-US" sz="2000" dirty="0">
                <a:hlinkClick r:id="rId2"/>
              </a:rPr>
              <a:t>1 John 4:10</a:t>
            </a:r>
            <a:endParaRPr lang="en-US" sz="2000" dirty="0"/>
          </a:p>
          <a:p>
            <a:pPr marL="0" indent="0">
              <a:buNone/>
            </a:pPr>
            <a:endParaRPr lang="en-US" sz="2000" dirty="0"/>
          </a:p>
          <a:p>
            <a:pPr marL="0" indent="0">
              <a:buNone/>
            </a:pPr>
            <a:r>
              <a:rPr lang="en-US" dirty="0"/>
              <a:t>God presented Christ as a sacrifice of atonement, through the shedding of his blood—to be received by faith. </a:t>
            </a:r>
            <a:r>
              <a:rPr lang="en-US" dirty="0">
                <a:hlinkClick r:id="rId3"/>
              </a:rPr>
              <a:t>Romans 3:25</a:t>
            </a:r>
            <a:endParaRPr lang="en-US" dirty="0"/>
          </a:p>
          <a:p>
            <a:pPr marL="0" indent="0">
              <a:buNone/>
            </a:pPr>
            <a:endParaRPr lang="en-US" dirty="0"/>
          </a:p>
          <a:p>
            <a:pPr marL="0" indent="0">
              <a:buNone/>
            </a:pPr>
            <a:r>
              <a:rPr lang="en-US" dirty="0"/>
              <a:t>We have an advocate with the Father, Jesus Christ the righteous; and he is the atoning sacrifice for our sins, and not for ours only but also for the sins of the whole world. </a:t>
            </a:r>
            <a:r>
              <a:rPr lang="en-US" dirty="0">
                <a:hlinkClick r:id="rId4"/>
              </a:rPr>
              <a:t>1 John 2:1-2</a:t>
            </a:r>
            <a:endParaRPr lang="en-US" dirty="0"/>
          </a:p>
        </p:txBody>
      </p:sp>
    </p:spTree>
    <p:extLst>
      <p:ext uri="{BB962C8B-B14F-4D97-AF65-F5344CB8AC3E}">
        <p14:creationId xmlns:p14="http://schemas.microsoft.com/office/powerpoint/2010/main" val="395354789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10547</TotalTime>
  <Words>1361</Words>
  <Application>Microsoft Office PowerPoint</Application>
  <PresentationFormat>Custom</PresentationFormat>
  <Paragraphs>108</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God’s Feasts Historical/ Prophetic Time-Line</vt:lpstr>
      <vt:lpstr>Jesus Christ’  Ministry Historical-Prophetic</vt:lpstr>
      <vt:lpstr>Passover Historical-Prophetic</vt:lpstr>
      <vt:lpstr>Unleavened Bread Historical-Prophetic</vt:lpstr>
      <vt:lpstr>Unleavened  – Wave Sheaf Historical-Prophetic</vt:lpstr>
      <vt:lpstr>Unleavened/ Weeks  – Wave Sheaf Returns Historical-Prophetic</vt:lpstr>
      <vt:lpstr>Weeks - Counting Historical-Prophetic</vt:lpstr>
      <vt:lpstr>Weeks/First Fruits –  Pentecost Historical-Prophetic</vt:lpstr>
      <vt:lpstr>We Are Here </vt:lpstr>
      <vt:lpstr>Historic vs Prophetic</vt:lpstr>
      <vt:lpstr>Blowing/ Breath [Trumpets] Historical-Prophetic</vt:lpstr>
      <vt:lpstr>Atonement Historical-Prophetic</vt:lpstr>
      <vt:lpstr>Tabernacles Historical-Prophetic</vt:lpstr>
      <vt:lpstr>8th Day Historical-Prophetic</vt:lpstr>
      <vt:lpstr>Inconsistencies of The Cross?</vt:lpstr>
      <vt:lpstr>Access to The Most Holy Place</vt:lpstr>
      <vt:lpstr>Atonement/Covering of Sin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Message to The Churches of God 4</dc:title>
  <dc:creator>James Knoechel</dc:creator>
  <cp:lastModifiedBy>James Knoechel</cp:lastModifiedBy>
  <cp:revision>257</cp:revision>
  <cp:lastPrinted>2021-07-09T21:00:23Z</cp:lastPrinted>
  <dcterms:created xsi:type="dcterms:W3CDTF">2021-05-21T16:41:50Z</dcterms:created>
  <dcterms:modified xsi:type="dcterms:W3CDTF">2026-01-01T16:52:24Z</dcterms:modified>
</cp:coreProperties>
</file>