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95" r:id="rId2"/>
    <p:sldId id="297" r:id="rId3"/>
    <p:sldId id="298" r:id="rId4"/>
    <p:sldId id="299" r:id="rId5"/>
    <p:sldId id="303" r:id="rId6"/>
    <p:sldId id="304" r:id="rId7"/>
    <p:sldId id="305" r:id="rId8"/>
    <p:sldId id="306" r:id="rId9"/>
  </p:sldIdLst>
  <p:sldSz cx="6858000" cy="93170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A0BA1C9-D23D-974B-9275-F17E5EB1B817}">
          <p14:sldIdLst>
            <p14:sldId id="295"/>
            <p14:sldId id="297"/>
            <p14:sldId id="298"/>
            <p14:sldId id="299"/>
            <p14:sldId id="303"/>
            <p14:sldId id="304"/>
            <p14:sldId id="305"/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0"/>
    <p:restoredTop sz="94674"/>
  </p:normalViewPr>
  <p:slideViewPr>
    <p:cSldViewPr snapToGrid="0" snapToObjects="1">
      <p:cViewPr varScale="1">
        <p:scale>
          <a:sx n="48" d="100"/>
          <a:sy n="48" d="100"/>
        </p:scale>
        <p:origin x="21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24803"/>
            <a:ext cx="5829300" cy="324371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93602"/>
            <a:ext cx="5143500" cy="2249460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130E-B529-2D4D-A274-1B3B26560790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C078-1552-B242-89E3-F81E93F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164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130E-B529-2D4D-A274-1B3B26560790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C078-1552-B242-89E3-F81E93F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852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322792"/>
            <a:ext cx="5915025" cy="3875628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235086"/>
            <a:ext cx="5915025" cy="2038101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130E-B529-2D4D-A274-1B3B26560790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C078-1552-B242-89E3-F81E93F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27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80230"/>
            <a:ext cx="2914650" cy="5911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80230"/>
            <a:ext cx="2914650" cy="5911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130E-B529-2D4D-A274-1B3B26560790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C078-1552-B242-89E3-F81E93F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79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96048"/>
            <a:ext cx="5915025" cy="18008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83969"/>
            <a:ext cx="2901255" cy="111933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403307"/>
            <a:ext cx="2901255" cy="50057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83969"/>
            <a:ext cx="2915543" cy="111933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403307"/>
            <a:ext cx="2915543" cy="50057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130E-B529-2D4D-A274-1B3B26560790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C078-1552-B242-89E3-F81E93F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10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130E-B529-2D4D-A274-1B3B26560790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C078-1552-B242-89E3-F81E93F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213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130E-B529-2D4D-A274-1B3B26560790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C078-1552-B242-89E3-F81E93F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42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21136"/>
            <a:ext cx="2211884" cy="21739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41483"/>
            <a:ext cx="3471863" cy="662113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95111"/>
            <a:ext cx="2211884" cy="517829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130E-B529-2D4D-A274-1B3B26560790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C078-1552-B242-89E3-F81E93F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70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21136"/>
            <a:ext cx="2211884" cy="21739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41483"/>
            <a:ext cx="3471863" cy="6621136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95111"/>
            <a:ext cx="2211884" cy="517829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130E-B529-2D4D-A274-1B3B26560790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C078-1552-B242-89E3-F81E93F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654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130E-B529-2D4D-A274-1B3B26560790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C078-1552-B242-89E3-F81E93F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742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96046"/>
            <a:ext cx="1478756" cy="789575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96046"/>
            <a:ext cx="4350544" cy="789575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130E-B529-2D4D-A274-1B3B26560790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C078-1552-B242-89E3-F81E93F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674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96048"/>
            <a:ext cx="5915025" cy="1800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80230"/>
            <a:ext cx="5915025" cy="5911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635516"/>
            <a:ext cx="1543050" cy="4960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C130E-B529-2D4D-A274-1B3B26560790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635516"/>
            <a:ext cx="2314575" cy="4960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635516"/>
            <a:ext cx="1543050" cy="4960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7C078-1552-B242-89E3-F81E93F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876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Hebrews%201%3A1%2D3&amp;version=NIV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John%2020%3A22&amp;version=NIV" TargetMode="External"/><Relationship Id="rId2" Type="http://schemas.openxmlformats.org/officeDocument/2006/relationships/hyperlink" Target="https://www.biblegateway.com/passage/?search=Galatians+4%3A4&amp;version=CEB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iblegateway.com/passage/?search=1+Corinthians+15%3A45&amp;version=NIV" TargetMode="External"/><Relationship Id="rId4" Type="http://schemas.openxmlformats.org/officeDocument/2006/relationships/hyperlink" Target="https://www.biblegateway.com/passage/?search=genesis+2%3A7&amp;version=NIV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blegateway.com/passage/?search=James%204%3A7&amp;version=NIV" TargetMode="External"/><Relationship Id="rId3" Type="http://schemas.openxmlformats.org/officeDocument/2006/relationships/hyperlink" Target="https://www.biblegateway.com/passage/?search=Mark+2%3A18-20&amp;version=NIV" TargetMode="External"/><Relationship Id="rId7" Type="http://schemas.openxmlformats.org/officeDocument/2006/relationships/hyperlink" Target="https://www.biblegateway.com/passage/?search=Romans%204%3A6%2D8&amp;version=NIV" TargetMode="External"/><Relationship Id="rId2" Type="http://schemas.openxmlformats.org/officeDocument/2006/relationships/hyperlink" Target="https://www.biblegateway.com/passage/?search=Leviticus%2016%3A29&amp;version=KJV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iblegateway.com/passage/?search=Hebrews+9%3A7&amp;version=NIV" TargetMode="External"/><Relationship Id="rId5" Type="http://schemas.openxmlformats.org/officeDocument/2006/relationships/hyperlink" Target="https://www.biblegateway.com/passage/?search=Hebrews%205%3A7%2D9&amp;version=KJV" TargetMode="External"/><Relationship Id="rId4" Type="http://schemas.openxmlformats.org/officeDocument/2006/relationships/hyperlink" Target="https://www.biblegateway.com/passage/?search=Deuteronomy%2016%3A3&amp;version=KJV" TargetMode="External"/><Relationship Id="rId9" Type="http://schemas.openxmlformats.org/officeDocument/2006/relationships/hyperlink" Target="https://www.biblegateway.com/passage/?search=John+12%3A31&amp;version=NIV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Matthew+24%3A2&amp;version=NIV" TargetMode="External"/><Relationship Id="rId2" Type="http://schemas.openxmlformats.org/officeDocument/2006/relationships/hyperlink" Target="https://www.biblegateway.com/passage/?search=Hebrews+8%3A13&amp;version=NI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egateway.com/passage/?search=Luke+24%3A27-48&amp;version=NIV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9DB49-ACF5-084C-8373-8280D8A741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39" y="1589649"/>
            <a:ext cx="4079631" cy="5303519"/>
          </a:xfrm>
        </p:spPr>
        <p:txBody>
          <a:bodyPr anchor="ctr">
            <a:noAutofit/>
          </a:bodyPr>
          <a:lstStyle/>
          <a:p>
            <a:r>
              <a:rPr lang="en-US" sz="7200" dirty="0"/>
              <a:t>Israel’s “Example” of God’s Feasts</a:t>
            </a:r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FAC9E9A2-116E-D44F-8A79-5184C2579CA0}"/>
              </a:ext>
            </a:extLst>
          </p:cNvPr>
          <p:cNvSpPr/>
          <p:nvPr/>
        </p:nvSpPr>
        <p:spPr>
          <a:xfrm>
            <a:off x="4628270" y="3923831"/>
            <a:ext cx="1653658" cy="7378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808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469B9-94D3-964A-A505-614174A88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49" y="942535"/>
            <a:ext cx="5542671" cy="2106440"/>
          </a:xfrm>
        </p:spPr>
        <p:txBody>
          <a:bodyPr>
            <a:noAutofit/>
          </a:bodyPr>
          <a:lstStyle/>
          <a:p>
            <a:pPr algn="ctr"/>
            <a:r>
              <a:rPr lang="en-US" sz="8800" dirty="0"/>
              <a:t>Passover</a:t>
            </a:r>
            <a:br>
              <a:rPr lang="en-US" sz="6600" dirty="0"/>
            </a:br>
            <a:r>
              <a:rPr lang="en-US" sz="1700" dirty="0"/>
              <a:t>Israel’s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B69BB-82F6-E941-9223-1C7744BBD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249" y="3516923"/>
            <a:ext cx="5542671" cy="39415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/>
              <a:t>Freed from Pharaoh and Egypt</a:t>
            </a:r>
          </a:p>
        </p:txBody>
      </p:sp>
    </p:spTree>
    <p:extLst>
      <p:ext uri="{BB962C8B-B14F-4D97-AF65-F5344CB8AC3E}">
        <p14:creationId xmlns:p14="http://schemas.microsoft.com/office/powerpoint/2010/main" val="2646410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469B9-94D3-964A-A505-614174A88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911" y="1536665"/>
            <a:ext cx="5711483" cy="151231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152" dirty="0"/>
              <a:t>Unleavened Bread</a:t>
            </a:r>
            <a:br>
              <a:rPr lang="en-US" dirty="0"/>
            </a:br>
            <a:r>
              <a:rPr lang="en-US" sz="1834" dirty="0"/>
              <a:t>Israel’s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B69BB-82F6-E941-9223-1C7744BBD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385" y="3742005"/>
            <a:ext cx="5613009" cy="3716479"/>
          </a:xfrm>
        </p:spPr>
        <p:txBody>
          <a:bodyPr/>
          <a:lstStyle/>
          <a:p>
            <a:r>
              <a:rPr lang="en-US" sz="3600" dirty="0"/>
              <a:t>Plundered the Egyptians</a:t>
            </a:r>
          </a:p>
          <a:p>
            <a:r>
              <a:rPr lang="en-US" sz="3600" dirty="0"/>
              <a:t>Exodus from Egypt in haste</a:t>
            </a:r>
          </a:p>
          <a:p>
            <a:r>
              <a:rPr lang="en-US" sz="3600" dirty="0"/>
              <a:t>”Baptized” in the Red [Reed] Sea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864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469B9-94D3-964A-A505-614174A88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6" y="1536665"/>
            <a:ext cx="4127756" cy="151231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152" dirty="0"/>
              <a:t>Weeks/ Pentecost</a:t>
            </a:r>
            <a:br>
              <a:rPr lang="en-US" sz="8152" dirty="0"/>
            </a:br>
            <a:r>
              <a:rPr lang="en-US" sz="1834" dirty="0"/>
              <a:t>Israel’s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B69BB-82F6-E941-9223-1C7744BBD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046" y="3615397"/>
            <a:ext cx="3882683" cy="3843088"/>
          </a:xfrm>
        </p:spPr>
        <p:txBody>
          <a:bodyPr>
            <a:normAutofit fontScale="92500"/>
          </a:bodyPr>
          <a:lstStyle/>
          <a:p>
            <a:endParaRPr lang="en-US" dirty="0"/>
          </a:p>
          <a:p>
            <a:r>
              <a:rPr lang="en-US" sz="4800" dirty="0"/>
              <a:t>Travel to Mount Sinai</a:t>
            </a:r>
          </a:p>
          <a:p>
            <a:r>
              <a:rPr lang="en-US" sz="4800" dirty="0"/>
              <a:t>Israel “tested”</a:t>
            </a:r>
          </a:p>
          <a:p>
            <a:r>
              <a:rPr lang="en-US" sz="4800" dirty="0"/>
              <a:t>Covenant at Mount Sinai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F80348-B410-5842-B6EF-CE3484B8AE8B}"/>
              </a:ext>
            </a:extLst>
          </p:cNvPr>
          <p:cNvSpPr txBox="1"/>
          <p:nvPr/>
        </p:nvSpPr>
        <p:spPr>
          <a:xfrm rot="16200000">
            <a:off x="3611324" y="2830567"/>
            <a:ext cx="38686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/>
              <a:t>“Gap”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5F082C-99C7-994C-A168-DB534F52E72F}"/>
              </a:ext>
            </a:extLst>
          </p:cNvPr>
          <p:cNvSpPr txBox="1"/>
          <p:nvPr/>
        </p:nvSpPr>
        <p:spPr>
          <a:xfrm>
            <a:off x="4760802" y="5147415"/>
            <a:ext cx="1569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2"/>
              </a:rPr>
              <a:t>Hebrews 1:1-3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639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469B9-94D3-964A-A505-614174A88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6" y="351693"/>
            <a:ext cx="5556739" cy="19372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700" dirty="0"/>
              <a:t>Blowing/Breath [Trumpets]</a:t>
            </a:r>
            <a:br>
              <a:rPr lang="en-US" sz="6700" dirty="0"/>
            </a:br>
            <a:r>
              <a:rPr lang="en-US" sz="1834" dirty="0"/>
              <a:t>Israel’s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B69BB-82F6-E941-9223-1C7744BBD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046" y="2461846"/>
            <a:ext cx="5556739" cy="1603717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800" dirty="0"/>
              <a:t>“1</a:t>
            </a:r>
            <a:r>
              <a:rPr lang="en-US" sz="4800" baseline="30000" dirty="0"/>
              <a:t>st</a:t>
            </a:r>
            <a:r>
              <a:rPr lang="en-US" sz="4800" dirty="0"/>
              <a:t>” Coming of Jesus Christ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D92DDF-0254-9840-884B-8DF73FE78D1D}"/>
              </a:ext>
            </a:extLst>
          </p:cNvPr>
          <p:cNvSpPr txBox="1"/>
          <p:nvPr/>
        </p:nvSpPr>
        <p:spPr>
          <a:xfrm>
            <a:off x="650630" y="4238436"/>
            <a:ext cx="555673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Born at the appointed time </a:t>
            </a:r>
            <a:r>
              <a:rPr lang="en-US" sz="2800" dirty="0">
                <a:hlinkClick r:id="rId2"/>
              </a:rPr>
              <a:t>Galatians 4:4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Born of the Holy Spirit [breath, </a:t>
            </a:r>
            <a:r>
              <a:rPr lang="en-US" sz="2800" dirty="0">
                <a:hlinkClick r:id="rId3"/>
              </a:rPr>
              <a:t>John 20:22</a:t>
            </a:r>
            <a:r>
              <a:rPr lang="en-US" sz="2800" dirty="0"/>
              <a:t>, </a:t>
            </a:r>
            <a:r>
              <a:rPr lang="en-US" sz="2800" dirty="0">
                <a:hlinkClick r:id="rId4"/>
              </a:rPr>
              <a:t>Genesis 2:7</a:t>
            </a:r>
            <a:r>
              <a:rPr lang="en-US" sz="2800" dirty="0"/>
              <a:t>] as the 2</a:t>
            </a:r>
            <a:r>
              <a:rPr lang="en-US" sz="2800" baseline="30000" dirty="0"/>
              <a:t>nd</a:t>
            </a:r>
            <a:r>
              <a:rPr lang="en-US" sz="2800" dirty="0"/>
              <a:t> Adam (</a:t>
            </a:r>
            <a:r>
              <a:rPr lang="en-US" sz="2800" dirty="0">
                <a:hlinkClick r:id="rId5"/>
              </a:rPr>
              <a:t>1 Corinthians 15:45</a:t>
            </a:r>
            <a:r>
              <a:rPr lang="en-US" sz="28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coming of the Messiah was anticipated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Easier to see why there was confusion about the nature of His “1</a:t>
            </a:r>
            <a:r>
              <a:rPr lang="en-US" sz="2800" baseline="30000" dirty="0"/>
              <a:t>st</a:t>
            </a:r>
            <a:r>
              <a:rPr lang="en-US" sz="2800" dirty="0"/>
              <a:t>” coming – and why we may be confused about His next coming</a:t>
            </a:r>
          </a:p>
        </p:txBody>
      </p:sp>
    </p:spTree>
    <p:extLst>
      <p:ext uri="{BB962C8B-B14F-4D97-AF65-F5344CB8AC3E}">
        <p14:creationId xmlns:p14="http://schemas.microsoft.com/office/powerpoint/2010/main" val="3883395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469B9-94D3-964A-A505-614174A88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978" y="717453"/>
            <a:ext cx="5613010" cy="1828800"/>
          </a:xfrm>
        </p:spPr>
        <p:txBody>
          <a:bodyPr/>
          <a:lstStyle/>
          <a:p>
            <a:pPr algn="ctr"/>
            <a:r>
              <a:rPr lang="en-US" sz="8152" dirty="0"/>
              <a:t>Atonement</a:t>
            </a:r>
            <a:br>
              <a:rPr lang="en-US" sz="8152" dirty="0"/>
            </a:br>
            <a:r>
              <a:rPr lang="en-US" sz="1834" dirty="0"/>
              <a:t>Israel’s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B69BB-82F6-E941-9223-1C7744BBD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535" y="2546253"/>
            <a:ext cx="5289453" cy="6053332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Corresponds to the Passover “Season”</a:t>
            </a:r>
          </a:p>
          <a:p>
            <a:r>
              <a:rPr lang="en-US" sz="2400" dirty="0"/>
              <a:t>Though both were fulfilled at the cross, Atonement was fulfilled </a:t>
            </a:r>
            <a:r>
              <a:rPr lang="en-US" sz="2400" u="sng" dirty="0"/>
              <a:t>separately</a:t>
            </a:r>
            <a:r>
              <a:rPr lang="en-US" sz="2400" dirty="0"/>
              <a:t> from the Passover</a:t>
            </a:r>
          </a:p>
          <a:p>
            <a:r>
              <a:rPr lang="en-US" sz="2400" dirty="0"/>
              <a:t>“Note” of Atonement with “Note” of Passover on different “levels” or “octaves” in a scale creates a “chord”</a:t>
            </a:r>
          </a:p>
          <a:p>
            <a:r>
              <a:rPr lang="en-US" sz="2400" dirty="0"/>
              <a:t>”Afflict your souls” (</a:t>
            </a:r>
            <a:r>
              <a:rPr lang="en-US" sz="2400" dirty="0">
                <a:hlinkClick r:id="rId2"/>
              </a:rPr>
              <a:t>Leviticus 16:29</a:t>
            </a:r>
            <a:r>
              <a:rPr lang="en-US" sz="2400"/>
              <a:t>, connection - </a:t>
            </a:r>
            <a:r>
              <a:rPr lang="en-US" sz="2400" dirty="0">
                <a:hlinkClick r:id="rId3"/>
              </a:rPr>
              <a:t>Mark 2:18-20</a:t>
            </a:r>
            <a:r>
              <a:rPr lang="en-US" sz="2400" dirty="0"/>
              <a:t>) vs “bread of affliction” (</a:t>
            </a:r>
            <a:r>
              <a:rPr lang="en-US" sz="2400" dirty="0">
                <a:hlinkClick r:id="rId4"/>
              </a:rPr>
              <a:t>Deuteronomy 16:3</a:t>
            </a:r>
            <a:r>
              <a:rPr lang="en-US" sz="2400" dirty="0"/>
              <a:t>)</a:t>
            </a:r>
          </a:p>
          <a:p>
            <a:r>
              <a:rPr lang="en-US" sz="2400" dirty="0"/>
              <a:t>Basis for LATER application, after Christ ascends to The Father as our High Priest and the Holy Spirit is made available:</a:t>
            </a:r>
          </a:p>
          <a:p>
            <a:pPr lvl="1"/>
            <a:r>
              <a:rPr lang="en-US" sz="2400" dirty="0"/>
              <a:t>Jesus Christ </a:t>
            </a:r>
            <a:r>
              <a:rPr lang="en-US" sz="2400" u="sng" dirty="0"/>
              <a:t>learned</a:t>
            </a:r>
            <a:r>
              <a:rPr lang="en-US" sz="2400" dirty="0"/>
              <a:t> submission through His suffering. </a:t>
            </a:r>
            <a:r>
              <a:rPr lang="en-US" sz="2400" dirty="0">
                <a:hlinkClick r:id="rId5"/>
              </a:rPr>
              <a:t>Hebrews 5:7-9</a:t>
            </a:r>
            <a:endParaRPr lang="en-US" sz="2400" dirty="0"/>
          </a:p>
          <a:p>
            <a:pPr lvl="1"/>
            <a:r>
              <a:rPr lang="en-US" sz="2400" dirty="0"/>
              <a:t>Curtain torn, opening access to Most Holy Place &amp; Mercy Seat (</a:t>
            </a:r>
            <a:r>
              <a:rPr lang="en-US" sz="2400" dirty="0">
                <a:hlinkClick r:id="rId6"/>
              </a:rPr>
              <a:t>Hebrews 9:7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Covering of Sin (</a:t>
            </a:r>
            <a:r>
              <a:rPr lang="en-US" sz="2400" dirty="0">
                <a:hlinkClick r:id="rId7"/>
              </a:rPr>
              <a:t>Romans 4:6-8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Putting away Satan (</a:t>
            </a:r>
            <a:r>
              <a:rPr lang="en-US" sz="2400" dirty="0">
                <a:hlinkClick r:id="rId8"/>
              </a:rPr>
              <a:t>James 4:7</a:t>
            </a:r>
            <a:r>
              <a:rPr lang="en-US" sz="2400" dirty="0"/>
              <a:t>, </a:t>
            </a:r>
            <a:r>
              <a:rPr lang="en-US" sz="2400" dirty="0">
                <a:hlinkClick r:id="rId9"/>
              </a:rPr>
              <a:t>John 12:31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39401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469B9-94D3-964A-A505-614174A88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6" y="0"/>
            <a:ext cx="5570806" cy="2110153"/>
          </a:xfrm>
        </p:spPr>
        <p:txBody>
          <a:bodyPr/>
          <a:lstStyle/>
          <a:p>
            <a:pPr algn="ctr"/>
            <a:r>
              <a:rPr lang="en-US" sz="8152" dirty="0"/>
              <a:t>Tabernacles</a:t>
            </a:r>
            <a:br>
              <a:rPr lang="en-US" sz="8152" dirty="0"/>
            </a:br>
            <a:r>
              <a:rPr lang="en-US" sz="1834" dirty="0"/>
              <a:t>Israel’s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B69BB-82F6-E941-9223-1C7744BBD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046" y="2110154"/>
            <a:ext cx="5570806" cy="6682154"/>
          </a:xfrm>
        </p:spPr>
        <p:txBody>
          <a:bodyPr>
            <a:normAutofit fontScale="92500"/>
          </a:bodyPr>
          <a:lstStyle/>
          <a:p>
            <a:endParaRPr lang="en-US" dirty="0"/>
          </a:p>
          <a:p>
            <a:r>
              <a:rPr lang="en-US" sz="3200" dirty="0"/>
              <a:t>Recognize the passing away of the </a:t>
            </a:r>
            <a:r>
              <a:rPr lang="en-US" sz="3200" u="sng" dirty="0"/>
              <a:t>temporary</a:t>
            </a:r>
            <a:r>
              <a:rPr lang="en-US" sz="3200" dirty="0"/>
              <a:t> old covenant </a:t>
            </a:r>
            <a:r>
              <a:rPr lang="en-US" sz="3200" dirty="0">
                <a:hlinkClick r:id="rId2"/>
              </a:rPr>
              <a:t>Hebrews 8:13</a:t>
            </a:r>
            <a:endParaRPr lang="en-US" sz="3200" dirty="0"/>
          </a:p>
          <a:p>
            <a:r>
              <a:rPr lang="en-US" sz="3200" dirty="0"/>
              <a:t>In addition to the temporary tent, even the two “permanent” temples ended up being temporary </a:t>
            </a:r>
            <a:r>
              <a:rPr lang="en-US" sz="3200" dirty="0">
                <a:hlinkClick r:id="rId3"/>
              </a:rPr>
              <a:t>Matthew 24:2</a:t>
            </a:r>
            <a:endParaRPr lang="en-US" sz="3200" dirty="0"/>
          </a:p>
          <a:p>
            <a:r>
              <a:rPr lang="en-US" sz="3200" dirty="0"/>
              <a:t>Corresponds to the Week of Weeks on the “historic timeline”</a:t>
            </a:r>
          </a:p>
          <a:p>
            <a:r>
              <a:rPr lang="en-US" sz="3200" dirty="0"/>
              <a:t>Christ revealed Himself in the Old Testament on the “historic timeline” and how it pointed FORWARD to Him </a:t>
            </a:r>
            <a:r>
              <a:rPr lang="en-US" sz="3200" dirty="0">
                <a:hlinkClick r:id="rId4"/>
              </a:rPr>
              <a:t>Luke 24:27-48 NIV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13532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469B9-94D3-964A-A505-614174A88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6" y="1536665"/>
            <a:ext cx="5458264" cy="1512310"/>
          </a:xfrm>
        </p:spPr>
        <p:txBody>
          <a:bodyPr/>
          <a:lstStyle/>
          <a:p>
            <a:pPr algn="ctr"/>
            <a:r>
              <a:rPr lang="en-US" sz="8152" dirty="0"/>
              <a:t>8</a:t>
            </a:r>
            <a:r>
              <a:rPr lang="en-US" sz="8152" baseline="30000" dirty="0"/>
              <a:t>th</a:t>
            </a:r>
            <a:r>
              <a:rPr lang="en-US" sz="8152" dirty="0"/>
              <a:t> Day</a:t>
            </a:r>
            <a:br>
              <a:rPr lang="en-US" sz="8152" dirty="0"/>
            </a:br>
            <a:r>
              <a:rPr lang="en-US" sz="1834" dirty="0"/>
              <a:t>Israel’s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B69BB-82F6-E941-9223-1C7744BBD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386" y="3226941"/>
            <a:ext cx="5458264" cy="4231544"/>
          </a:xfrm>
        </p:spPr>
        <p:txBody>
          <a:bodyPr/>
          <a:lstStyle/>
          <a:p>
            <a:endParaRPr lang="en-US" dirty="0"/>
          </a:p>
          <a:p>
            <a:pPr marL="0" indent="0" algn="ctr">
              <a:buNone/>
            </a:pPr>
            <a:r>
              <a:rPr lang="en-US" sz="4400" dirty="0"/>
              <a:t>A New Beginning = Establishment of </a:t>
            </a:r>
            <a:r>
              <a:rPr lang="en-US" sz="4400" u="sng" dirty="0"/>
              <a:t>New</a:t>
            </a:r>
            <a:r>
              <a:rPr lang="en-US" sz="4400" dirty="0"/>
              <a:t> Covenant on Pentecost (8</a:t>
            </a:r>
            <a:r>
              <a:rPr lang="en-US" sz="4400" baseline="30000" dirty="0"/>
              <a:t>th</a:t>
            </a:r>
            <a:r>
              <a:rPr lang="en-US" sz="4400" dirty="0"/>
              <a:t> Day = 1</a:t>
            </a:r>
            <a:r>
              <a:rPr lang="en-US" sz="4400" baseline="30000" dirty="0"/>
              <a:t>st</a:t>
            </a:r>
            <a:r>
              <a:rPr lang="en-US" sz="4400" dirty="0"/>
              <a:t> Day)</a:t>
            </a:r>
          </a:p>
        </p:txBody>
      </p:sp>
    </p:spTree>
    <p:extLst>
      <p:ext uri="{BB962C8B-B14F-4D97-AF65-F5344CB8AC3E}">
        <p14:creationId xmlns:p14="http://schemas.microsoft.com/office/powerpoint/2010/main" val="3387238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8995</TotalTime>
  <Words>378</Words>
  <Application>Microsoft Office PowerPoint</Application>
  <PresentationFormat>Custom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Israel’s “Example” of God’s Feasts</vt:lpstr>
      <vt:lpstr>Passover Israel’s Example</vt:lpstr>
      <vt:lpstr>Unleavened Bread Israel’s Example</vt:lpstr>
      <vt:lpstr>Weeks/ Pentecost Israel’s Example</vt:lpstr>
      <vt:lpstr>Blowing/Breath [Trumpets] Israel’s Example</vt:lpstr>
      <vt:lpstr>Atonement Israel’s Example</vt:lpstr>
      <vt:lpstr>Tabernacles Israel’s Example</vt:lpstr>
      <vt:lpstr>8th Day Israel’s Example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Message to The Churches of God 4</dc:title>
  <dc:creator>James Knoechel</dc:creator>
  <cp:lastModifiedBy>James Knoechel</cp:lastModifiedBy>
  <cp:revision>271</cp:revision>
  <cp:lastPrinted>2021-07-09T12:54:37Z</cp:lastPrinted>
  <dcterms:created xsi:type="dcterms:W3CDTF">2021-05-21T16:41:50Z</dcterms:created>
  <dcterms:modified xsi:type="dcterms:W3CDTF">2026-01-01T17:40:48Z</dcterms:modified>
</cp:coreProperties>
</file>